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3" r:id="rId15"/>
    <p:sldId id="269" r:id="rId16"/>
    <p:sldId id="304" r:id="rId17"/>
    <p:sldId id="30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5143500" type="screen16x9"/>
  <p:notesSz cx="6858000" cy="9144000"/>
  <p:embeddedFontLst>
    <p:embeddedFont>
      <p:font typeface="Oswald"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43D"/>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90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269386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191119961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191119961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292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191119961_13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191119961_13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2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d191119961_1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d191119961_13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937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191119961_13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191119961_13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85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191119961_13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191119961_1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29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191119961_1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191119961_1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76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0b47a2d20e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b47a2d20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073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b47a2d20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b47a2d2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357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57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b47a2d20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b47a2d20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584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b47a2d20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b47a2d2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60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b47a2d20e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b47a2d20e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575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b47a2d20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b47a2d20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272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b47a2d20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b47a2d20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86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b47a2d20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b47a2d20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933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b47a2d20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b47a2d20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235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b47a2d20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b47a2d20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89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b5642e2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b5642e2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2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b5642e20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b5642e20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023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b5642e20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b5642e20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324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191119961_13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191119961_13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724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b5642e20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b5642e20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6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b47a2d20e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b47a2d20e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42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b5642e20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b5642e20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425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b5642e20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b5642e20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5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b586c6f5d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b586c6f5d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71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b47a2d2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b47a2d2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73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b47a2d20e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b47a2d20e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434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b47a2d20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b47a2d20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159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b586c6f5d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b586c6f5d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005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191119961_13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191119961_13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43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191119961_13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191119961_13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448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191119961_13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191119961_13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7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191119961_1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191119961_1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17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191119961_13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191119961_13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400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191119961_13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191119961_13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205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191119961_13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191119961_13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42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b5642e20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b5642e20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022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191119961_1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191119961_13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677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d191119961_13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d191119961_13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43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191119961_13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191119961_13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718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191119961_1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d191119961_1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91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191119961_1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191119961_1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26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191119961_13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191119961_13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80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191119961_13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191119961_13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88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191119961_13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191119961_13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7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191119961_13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191119961_13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09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3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23750"/>
          </a:xfrm>
          <a:prstGeom prst="rect">
            <a:avLst/>
          </a:prstGeom>
          <a:noFill/>
          <a:ln>
            <a:noFill/>
          </a:ln>
        </p:spPr>
      </p:pic>
      <p:pic>
        <p:nvPicPr>
          <p:cNvPr id="55" name="Google Shape;55;p13"/>
          <p:cNvPicPr preferRelativeResize="0"/>
          <p:nvPr/>
        </p:nvPicPr>
        <p:blipFill>
          <a:blip r:embed="rId4">
            <a:alphaModFix/>
          </a:blip>
          <a:stretch>
            <a:fillRect/>
          </a:stretch>
        </p:blipFill>
        <p:spPr>
          <a:xfrm>
            <a:off x="1" y="0"/>
            <a:ext cx="9202950" cy="5143500"/>
          </a:xfrm>
          <a:prstGeom prst="rect">
            <a:avLst/>
          </a:prstGeom>
          <a:noFill/>
          <a:ln>
            <a:noFill/>
          </a:ln>
        </p:spPr>
      </p:pic>
      <p:pic>
        <p:nvPicPr>
          <p:cNvPr id="56" name="Google Shape;56;p13"/>
          <p:cNvPicPr preferRelativeResize="0"/>
          <p:nvPr/>
        </p:nvPicPr>
        <p:blipFill>
          <a:blip r:embed="rId5">
            <a:alphaModFix/>
          </a:blip>
          <a:stretch>
            <a:fillRect/>
          </a:stretch>
        </p:blipFill>
        <p:spPr>
          <a:xfrm>
            <a:off x="0" y="272950"/>
            <a:ext cx="8932649" cy="2195175"/>
          </a:xfrm>
          <a:prstGeom prst="rect">
            <a:avLst/>
          </a:prstGeom>
          <a:noFill/>
          <a:ln>
            <a:noFill/>
          </a:ln>
        </p:spPr>
      </p:pic>
      <p:sp>
        <p:nvSpPr>
          <p:cNvPr id="57" name="Google Shape;57;p13"/>
          <p:cNvSpPr txBox="1"/>
          <p:nvPr/>
        </p:nvSpPr>
        <p:spPr>
          <a:xfrm>
            <a:off x="916200" y="235950"/>
            <a:ext cx="7178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solidFill>
                  <a:schemeClr val="accent2"/>
                </a:solidFill>
                <a:latin typeface="Oswald"/>
                <a:ea typeface="Oswald"/>
                <a:cs typeface="Oswald"/>
                <a:sym typeface="Oswald"/>
              </a:rPr>
              <a:t>3929_Video Based Vehicle Detection and Tracking using </a:t>
            </a:r>
            <a:endParaRPr sz="2100" b="1">
              <a:solidFill>
                <a:schemeClr val="accent2"/>
              </a:solidFill>
              <a:latin typeface="Oswald"/>
              <a:ea typeface="Oswald"/>
              <a:cs typeface="Oswald"/>
              <a:sym typeface="Oswald"/>
            </a:endParaRPr>
          </a:p>
          <a:p>
            <a:pPr marL="0" lvl="0" indent="0" algn="ctr" rtl="0">
              <a:spcBef>
                <a:spcPts val="0"/>
              </a:spcBef>
              <a:spcAft>
                <a:spcPts val="0"/>
              </a:spcAft>
              <a:buNone/>
            </a:pPr>
            <a:r>
              <a:rPr lang="en-GB" sz="2100" b="1">
                <a:solidFill>
                  <a:schemeClr val="accent2"/>
                </a:solidFill>
                <a:latin typeface="Oswald"/>
                <a:ea typeface="Oswald"/>
                <a:cs typeface="Oswald"/>
                <a:sym typeface="Oswald"/>
              </a:rPr>
              <a:t>Image Processing and Deep Learning</a:t>
            </a:r>
            <a:endParaRPr sz="2100" b="1">
              <a:solidFill>
                <a:schemeClr val="accent2"/>
              </a:solidFill>
              <a:latin typeface="Oswald"/>
              <a:ea typeface="Oswald"/>
              <a:cs typeface="Oswald"/>
              <a:sym typeface="Oswald"/>
            </a:endParaRPr>
          </a:p>
        </p:txBody>
      </p:sp>
      <p:pic>
        <p:nvPicPr>
          <p:cNvPr id="58" name="Google Shape;58;p13"/>
          <p:cNvPicPr preferRelativeResize="0"/>
          <p:nvPr/>
        </p:nvPicPr>
        <p:blipFill>
          <a:blip r:embed="rId6">
            <a:alphaModFix/>
          </a:blip>
          <a:stretch>
            <a:fillRect/>
          </a:stretch>
        </p:blipFill>
        <p:spPr>
          <a:xfrm>
            <a:off x="3977300" y="1185175"/>
            <a:ext cx="978049" cy="1163873"/>
          </a:xfrm>
          <a:prstGeom prst="rect">
            <a:avLst/>
          </a:prstGeom>
          <a:noFill/>
          <a:ln>
            <a:noFill/>
          </a:ln>
        </p:spPr>
      </p:pic>
      <p:pic>
        <p:nvPicPr>
          <p:cNvPr id="59" name="Google Shape;59;p13"/>
          <p:cNvPicPr preferRelativeResize="0"/>
          <p:nvPr/>
        </p:nvPicPr>
        <p:blipFill>
          <a:blip r:embed="rId7">
            <a:alphaModFix/>
          </a:blip>
          <a:stretch>
            <a:fillRect/>
          </a:stretch>
        </p:blipFill>
        <p:spPr>
          <a:xfrm>
            <a:off x="2594700" y="3458551"/>
            <a:ext cx="4072499" cy="1567000"/>
          </a:xfrm>
          <a:prstGeom prst="rect">
            <a:avLst/>
          </a:prstGeom>
          <a:noFill/>
          <a:ln>
            <a:noFill/>
          </a:ln>
        </p:spPr>
      </p:pic>
      <p:sp>
        <p:nvSpPr>
          <p:cNvPr id="60" name="Google Shape;60;p13"/>
          <p:cNvSpPr txBox="1"/>
          <p:nvPr/>
        </p:nvSpPr>
        <p:spPr>
          <a:xfrm>
            <a:off x="2772100" y="3458550"/>
            <a:ext cx="3432600"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Oswald"/>
                <a:ea typeface="Oswald"/>
                <a:cs typeface="Oswald"/>
                <a:sym typeface="Oswald"/>
              </a:rPr>
              <a:t>Presented By: </a:t>
            </a:r>
            <a:endParaRPr dirty="0">
              <a:latin typeface="Oswald"/>
              <a:ea typeface="Oswald"/>
              <a:cs typeface="Oswald"/>
              <a:sym typeface="Oswald"/>
            </a:endParaRPr>
          </a:p>
          <a:p>
            <a:pPr marL="0" lvl="0" indent="0" algn="l" rtl="0">
              <a:spcBef>
                <a:spcPts val="0"/>
              </a:spcBef>
              <a:spcAft>
                <a:spcPts val="0"/>
              </a:spcAft>
              <a:buNone/>
            </a:pPr>
            <a:r>
              <a:rPr lang="en-GB" dirty="0">
                <a:latin typeface="Oswald"/>
                <a:ea typeface="Oswald"/>
                <a:cs typeface="Oswald"/>
                <a:sym typeface="Oswald"/>
              </a:rPr>
              <a:t/>
            </a:r>
            <a:br>
              <a:rPr lang="en-GB" dirty="0">
                <a:latin typeface="Oswald"/>
                <a:ea typeface="Oswald"/>
                <a:cs typeface="Oswald"/>
                <a:sym typeface="Oswald"/>
              </a:rPr>
            </a:br>
            <a:r>
              <a:rPr lang="en-GB" dirty="0" err="1">
                <a:latin typeface="Oswald"/>
                <a:ea typeface="Oswald"/>
                <a:cs typeface="Oswald"/>
                <a:sym typeface="Oswald"/>
              </a:rPr>
              <a:t>Sabbir</a:t>
            </a:r>
            <a:r>
              <a:rPr lang="en-GB" dirty="0">
                <a:latin typeface="Oswald"/>
                <a:ea typeface="Oswald"/>
                <a:cs typeface="Oswald"/>
                <a:sym typeface="Oswald"/>
              </a:rPr>
              <a:t> Ahmed       	 </a:t>
            </a:r>
            <a:r>
              <a:rPr lang="en-GB" dirty="0" smtClean="0">
                <a:latin typeface="Oswald"/>
                <a:ea typeface="Oswald"/>
                <a:cs typeface="Oswald"/>
                <a:sym typeface="Oswald"/>
              </a:rPr>
              <a:t>       170104011</a:t>
            </a:r>
            <a:endParaRPr dirty="0">
              <a:latin typeface="Oswald"/>
              <a:ea typeface="Oswald"/>
              <a:cs typeface="Oswald"/>
              <a:sym typeface="Oswald"/>
            </a:endParaRPr>
          </a:p>
          <a:p>
            <a:pPr marL="0" lvl="0" indent="0" algn="l" rtl="0">
              <a:spcBef>
                <a:spcPts val="0"/>
              </a:spcBef>
              <a:spcAft>
                <a:spcPts val="0"/>
              </a:spcAft>
              <a:buNone/>
            </a:pPr>
            <a:r>
              <a:rPr lang="en-GB" dirty="0" err="1">
                <a:latin typeface="Oswald"/>
                <a:ea typeface="Oswald"/>
                <a:cs typeface="Oswald"/>
                <a:sym typeface="Oswald"/>
              </a:rPr>
              <a:t>Lamia</a:t>
            </a:r>
            <a:r>
              <a:rPr lang="en-GB" dirty="0">
                <a:latin typeface="Oswald"/>
                <a:ea typeface="Oswald"/>
                <a:cs typeface="Oswald"/>
                <a:sym typeface="Oswald"/>
              </a:rPr>
              <a:t> </a:t>
            </a:r>
            <a:r>
              <a:rPr lang="en-GB" dirty="0" err="1">
                <a:latin typeface="Oswald"/>
                <a:ea typeface="Oswald"/>
                <a:cs typeface="Oswald"/>
                <a:sym typeface="Oswald"/>
              </a:rPr>
              <a:t>Anjum</a:t>
            </a:r>
            <a:r>
              <a:rPr lang="en-GB" dirty="0">
                <a:latin typeface="Oswald"/>
                <a:ea typeface="Oswald"/>
                <a:cs typeface="Oswald"/>
                <a:sym typeface="Oswald"/>
              </a:rPr>
              <a:t>                                    170104023</a:t>
            </a:r>
            <a:endParaRPr dirty="0">
              <a:latin typeface="Oswald"/>
              <a:ea typeface="Oswald"/>
              <a:cs typeface="Oswald"/>
              <a:sym typeface="Oswald"/>
            </a:endParaRPr>
          </a:p>
          <a:p>
            <a:pPr marL="0" lvl="0" indent="0" algn="l" rtl="0">
              <a:spcBef>
                <a:spcPts val="0"/>
              </a:spcBef>
              <a:spcAft>
                <a:spcPts val="0"/>
              </a:spcAft>
              <a:buNone/>
            </a:pPr>
            <a:r>
              <a:rPr lang="en-GB" dirty="0" err="1">
                <a:latin typeface="Oswald"/>
                <a:ea typeface="Oswald"/>
                <a:cs typeface="Oswald"/>
                <a:sym typeface="Oswald"/>
              </a:rPr>
              <a:t>Farhana</a:t>
            </a:r>
            <a:r>
              <a:rPr lang="en-GB" dirty="0">
                <a:latin typeface="Oswald"/>
                <a:ea typeface="Oswald"/>
                <a:cs typeface="Oswald"/>
                <a:sym typeface="Oswald"/>
              </a:rPr>
              <a:t> </a:t>
            </a:r>
            <a:r>
              <a:rPr lang="en-GB" dirty="0" err="1">
                <a:latin typeface="Oswald"/>
                <a:ea typeface="Oswald"/>
                <a:cs typeface="Oswald"/>
                <a:sym typeface="Oswald"/>
              </a:rPr>
              <a:t>Akter</a:t>
            </a:r>
            <a:r>
              <a:rPr lang="en-GB" dirty="0">
                <a:latin typeface="Oswald"/>
                <a:ea typeface="Oswald"/>
                <a:cs typeface="Oswald"/>
                <a:sym typeface="Oswald"/>
              </a:rPr>
              <a:t> </a:t>
            </a:r>
            <a:r>
              <a:rPr lang="en-GB" dirty="0" err="1">
                <a:latin typeface="Oswald"/>
                <a:ea typeface="Oswald"/>
                <a:cs typeface="Oswald"/>
                <a:sym typeface="Oswald"/>
              </a:rPr>
              <a:t>Tumpa</a:t>
            </a:r>
            <a:r>
              <a:rPr lang="en-GB" dirty="0">
                <a:latin typeface="Oswald"/>
                <a:ea typeface="Oswald"/>
                <a:cs typeface="Oswald"/>
                <a:sym typeface="Oswald"/>
              </a:rPr>
              <a:t>                       170104042</a:t>
            </a:r>
            <a:endParaRPr dirty="0">
              <a:latin typeface="Oswald"/>
              <a:ea typeface="Oswald"/>
              <a:cs typeface="Oswald"/>
              <a:sym typeface="Oswald"/>
            </a:endParaRPr>
          </a:p>
          <a:p>
            <a:pPr marL="0" lvl="0" indent="0" algn="l" rtl="0">
              <a:spcBef>
                <a:spcPts val="0"/>
              </a:spcBef>
              <a:spcAft>
                <a:spcPts val="0"/>
              </a:spcAft>
              <a:buNone/>
            </a:pPr>
            <a:r>
              <a:rPr lang="en-GB" dirty="0" err="1">
                <a:latin typeface="Oswald"/>
                <a:ea typeface="Oswald"/>
                <a:cs typeface="Oswald"/>
                <a:sym typeface="Oswald"/>
              </a:rPr>
              <a:t>Sabiha</a:t>
            </a:r>
            <a:r>
              <a:rPr lang="en-GB" dirty="0">
                <a:latin typeface="Oswald"/>
                <a:ea typeface="Oswald"/>
                <a:cs typeface="Oswald"/>
                <a:sym typeface="Oswald"/>
              </a:rPr>
              <a:t> </a:t>
            </a:r>
            <a:r>
              <a:rPr lang="en-GB" dirty="0" err="1">
                <a:latin typeface="Oswald"/>
                <a:ea typeface="Oswald"/>
                <a:cs typeface="Oswald"/>
                <a:sym typeface="Oswald"/>
              </a:rPr>
              <a:t>Benta</a:t>
            </a:r>
            <a:r>
              <a:rPr lang="en-GB" dirty="0">
                <a:latin typeface="Oswald"/>
                <a:ea typeface="Oswald"/>
                <a:cs typeface="Oswald"/>
                <a:sym typeface="Oswald"/>
              </a:rPr>
              <a:t> Sayed                          170104051</a:t>
            </a:r>
            <a:endParaRPr dirty="0">
              <a:latin typeface="Oswald"/>
              <a:ea typeface="Oswald"/>
              <a:cs typeface="Oswald"/>
              <a:sym typeface="Oswald"/>
            </a:endParaRPr>
          </a:p>
          <a:p>
            <a:pPr marL="0" lvl="0" indent="0" algn="l" rtl="0">
              <a:spcBef>
                <a:spcPts val="0"/>
              </a:spcBef>
              <a:spcAft>
                <a:spcPts val="0"/>
              </a:spcAft>
              <a:buNone/>
            </a:pPr>
            <a:endParaRPr dirty="0"/>
          </a:p>
        </p:txBody>
      </p:sp>
      <p:pic>
        <p:nvPicPr>
          <p:cNvPr id="61" name="Google Shape;61;p13"/>
          <p:cNvPicPr preferRelativeResize="0"/>
          <p:nvPr/>
        </p:nvPicPr>
        <p:blipFill>
          <a:blip r:embed="rId7">
            <a:alphaModFix/>
          </a:blip>
          <a:stretch>
            <a:fillRect/>
          </a:stretch>
        </p:blipFill>
        <p:spPr>
          <a:xfrm>
            <a:off x="2594700" y="2524700"/>
            <a:ext cx="4072499" cy="677561"/>
          </a:xfrm>
          <a:prstGeom prst="rect">
            <a:avLst/>
          </a:prstGeom>
          <a:noFill/>
          <a:ln>
            <a:noFill/>
          </a:ln>
        </p:spPr>
      </p:pic>
      <p:sp>
        <p:nvSpPr>
          <p:cNvPr id="62" name="Google Shape;6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solidFill>
                  <a:srgbClr val="FFE599"/>
                </a:solidFill>
              </a:rPr>
              <a:t>1</a:t>
            </a:fld>
            <a:endParaRPr sz="1400" b="1">
              <a:solidFill>
                <a:srgbClr val="FFE599"/>
              </a:solidFill>
            </a:endParaRPr>
          </a:p>
        </p:txBody>
      </p:sp>
      <p:sp>
        <p:nvSpPr>
          <p:cNvPr id="63" name="Google Shape;63;p13"/>
          <p:cNvSpPr txBox="1"/>
          <p:nvPr/>
        </p:nvSpPr>
        <p:spPr>
          <a:xfrm>
            <a:off x="2594700" y="2557425"/>
            <a:ext cx="6938400" cy="6156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en-GB" dirty="0"/>
              <a:t>   </a:t>
            </a:r>
            <a:r>
              <a:rPr lang="en-GB" dirty="0" smtClean="0"/>
              <a:t>       </a:t>
            </a:r>
            <a:r>
              <a:rPr lang="en-GB" dirty="0" smtClean="0">
                <a:latin typeface="Oswald"/>
                <a:ea typeface="Oswald"/>
                <a:cs typeface="Oswald"/>
                <a:sym typeface="Oswald"/>
              </a:rPr>
              <a:t>Supervised </a:t>
            </a:r>
            <a:r>
              <a:rPr lang="en-GB" dirty="0">
                <a:latin typeface="Oswald"/>
                <a:ea typeface="Oswald"/>
                <a:cs typeface="Oswald"/>
                <a:sym typeface="Oswald"/>
              </a:rPr>
              <a:t>By:</a:t>
            </a:r>
            <a:endParaRPr dirty="0">
              <a:latin typeface="Oswald"/>
              <a:ea typeface="Oswald"/>
              <a:cs typeface="Oswald"/>
              <a:sym typeface="Oswald"/>
            </a:endParaRPr>
          </a:p>
          <a:p>
            <a:pPr marL="0" lvl="0" indent="0" algn="l" rtl="0">
              <a:spcBef>
                <a:spcPts val="0"/>
              </a:spcBef>
              <a:spcAft>
                <a:spcPts val="0"/>
              </a:spcAft>
              <a:buNone/>
            </a:pPr>
            <a:r>
              <a:rPr lang="en-GB" dirty="0">
                <a:latin typeface="Oswald"/>
                <a:ea typeface="Oswald"/>
                <a:cs typeface="Oswald"/>
                <a:sym typeface="Oswald"/>
              </a:rPr>
              <a:t>                   </a:t>
            </a:r>
            <a:r>
              <a:rPr lang="en-GB" dirty="0" smtClean="0">
                <a:latin typeface="Oswald"/>
                <a:ea typeface="Oswald"/>
                <a:cs typeface="Oswald"/>
                <a:sym typeface="Oswald"/>
              </a:rPr>
              <a:t>            </a:t>
            </a:r>
            <a:r>
              <a:rPr lang="en-GB" dirty="0" err="1">
                <a:latin typeface="Oswald"/>
                <a:ea typeface="Oswald"/>
                <a:cs typeface="Oswald"/>
                <a:sym typeface="Oswald"/>
              </a:rPr>
              <a:t>Dr.</a:t>
            </a:r>
            <a:r>
              <a:rPr lang="en-GB" dirty="0">
                <a:latin typeface="Oswald"/>
                <a:ea typeface="Oswald"/>
                <a:cs typeface="Oswald"/>
                <a:sym typeface="Oswald"/>
              </a:rPr>
              <a:t> -</a:t>
            </a:r>
            <a:r>
              <a:rPr lang="en-GB" dirty="0" err="1">
                <a:latin typeface="Oswald"/>
                <a:ea typeface="Oswald"/>
                <a:cs typeface="Oswald"/>
                <a:sym typeface="Oswald"/>
              </a:rPr>
              <a:t>Ing</a:t>
            </a:r>
            <a:r>
              <a:rPr lang="en-GB" dirty="0">
                <a:latin typeface="Oswald"/>
                <a:ea typeface="Oswald"/>
                <a:cs typeface="Oswald"/>
                <a:sym typeface="Oswald"/>
              </a:rPr>
              <a:t> </a:t>
            </a:r>
            <a:r>
              <a:rPr lang="en-GB" dirty="0" err="1">
                <a:latin typeface="Oswald"/>
                <a:ea typeface="Oswald"/>
                <a:cs typeface="Oswald"/>
                <a:sym typeface="Oswald"/>
              </a:rPr>
              <a:t>Nusrat</a:t>
            </a:r>
            <a:r>
              <a:rPr lang="en-GB" dirty="0">
                <a:latin typeface="Oswald"/>
                <a:ea typeface="Oswald"/>
                <a:cs typeface="Oswald"/>
                <a:sym typeface="Oswald"/>
              </a:rPr>
              <a:t> Jahan Lisa</a:t>
            </a:r>
            <a:endParaRPr dirty="0">
              <a:latin typeface="Oswald"/>
              <a:ea typeface="Oswald"/>
              <a:cs typeface="Oswald"/>
              <a:sym typeface="Oswald"/>
            </a:endParaRPr>
          </a:p>
        </p:txBody>
      </p:sp>
      <p:sp>
        <p:nvSpPr>
          <p:cNvPr id="12" name="Google Shape;63;p13"/>
          <p:cNvSpPr txBox="1"/>
          <p:nvPr/>
        </p:nvSpPr>
        <p:spPr>
          <a:xfrm>
            <a:off x="-1204650" y="4441217"/>
            <a:ext cx="6938400" cy="6156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en-GB" dirty="0"/>
              <a:t>   </a:t>
            </a:r>
            <a:r>
              <a:rPr lang="en-GB" dirty="0" smtClean="0"/>
              <a:t>      </a:t>
            </a:r>
            <a:r>
              <a:rPr lang="en-GB" sz="1200" dirty="0" smtClean="0">
                <a:solidFill>
                  <a:schemeClr val="bg1"/>
                </a:solidFill>
              </a:rPr>
              <a:t>03.01.2022</a:t>
            </a:r>
            <a:endParaRPr dirty="0">
              <a:solidFill>
                <a:schemeClr val="bg1"/>
              </a:solidFill>
              <a:latin typeface="Oswald"/>
              <a:ea typeface="Oswald"/>
              <a:cs typeface="Oswald"/>
              <a:sym typeface="Oswald"/>
            </a:endParaRPr>
          </a:p>
          <a:p>
            <a:pPr marL="0" lvl="0" indent="0" algn="l" rtl="0">
              <a:spcBef>
                <a:spcPts val="0"/>
              </a:spcBef>
              <a:spcAft>
                <a:spcPts val="0"/>
              </a:spcAft>
              <a:buNone/>
            </a:pPr>
            <a:r>
              <a:rPr lang="en-GB" dirty="0">
                <a:latin typeface="Oswald"/>
                <a:ea typeface="Oswald"/>
                <a:cs typeface="Oswald"/>
                <a:sym typeface="Oswald"/>
              </a:rPr>
              <a:t>                   </a:t>
            </a:r>
            <a:r>
              <a:rPr lang="en-GB" dirty="0" smtClean="0">
                <a:latin typeface="Oswald"/>
                <a:ea typeface="Oswald"/>
                <a:cs typeface="Oswald"/>
                <a:sym typeface="Oswald"/>
              </a:rPr>
              <a:t>     </a:t>
            </a:r>
            <a:endParaRPr dirty="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p:nvPr/>
        </p:nvSpPr>
        <p:spPr>
          <a:xfrm>
            <a:off x="461875" y="1372800"/>
            <a:ext cx="8004600" cy="3370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Part of RCNN family</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Improved version of faster RCNN</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Input  image is divided into 200 region sections and then a convolutional neural network is applied for each region</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2 types of segmentation: semantic segmentation &amp; instance segmentation</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Pixel to pixel alignment between input and output</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Mask RCNN outputs : label , bounding box and object mask </a:t>
            </a:r>
            <a:endParaRPr sz="1800">
              <a:solidFill>
                <a:schemeClr val="dk1"/>
              </a:solidFill>
              <a:highlight>
                <a:srgbClr val="FFFFFF"/>
              </a:highlight>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p:txBody>
      </p:sp>
      <p:sp>
        <p:nvSpPr>
          <p:cNvPr id="150" name="Google Shape;15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10</a:t>
            </a:fld>
            <a:endParaRPr sz="1400" b="1"/>
          </a:p>
        </p:txBody>
      </p:sp>
      <p:pic>
        <p:nvPicPr>
          <p:cNvPr id="151" name="Google Shape;151;p22"/>
          <p:cNvPicPr preferRelativeResize="0"/>
          <p:nvPr/>
        </p:nvPicPr>
        <p:blipFill>
          <a:blip r:embed="rId3">
            <a:alphaModFix/>
          </a:blip>
          <a:stretch>
            <a:fillRect/>
          </a:stretch>
        </p:blipFill>
        <p:spPr>
          <a:xfrm>
            <a:off x="314325" y="262050"/>
            <a:ext cx="8401050" cy="833323"/>
          </a:xfrm>
          <a:prstGeom prst="rect">
            <a:avLst/>
          </a:prstGeom>
          <a:noFill/>
          <a:ln>
            <a:noFill/>
          </a:ln>
        </p:spPr>
      </p:pic>
      <p:sp>
        <p:nvSpPr>
          <p:cNvPr id="152" name="Google Shape;152;p22"/>
          <p:cNvSpPr txBox="1">
            <a:spLocks noGrp="1"/>
          </p:cNvSpPr>
          <p:nvPr>
            <p:ph type="title"/>
          </p:nvPr>
        </p:nvSpPr>
        <p:spPr>
          <a:xfrm>
            <a:off x="240250" y="335200"/>
            <a:ext cx="890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Oswald"/>
                <a:ea typeface="Oswald"/>
                <a:cs typeface="Oswald"/>
                <a:sym typeface="Oswald"/>
              </a:rPr>
              <a:t> </a:t>
            </a:r>
            <a:r>
              <a:rPr lang="en-GB" sz="3100">
                <a:latin typeface="Oswald"/>
                <a:ea typeface="Oswald"/>
                <a:cs typeface="Oswald"/>
                <a:sym typeface="Oswald"/>
              </a:rPr>
              <a:t>Deep Learning Models in Vehicle Detection (MASK R-CNN)</a:t>
            </a:r>
            <a:endParaRPr sz="31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p:nvPr/>
        </p:nvSpPr>
        <p:spPr>
          <a:xfrm>
            <a:off x="438300" y="1513250"/>
            <a:ext cx="8267400" cy="2847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One single shot to detect multiple image</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A feed forward convolutional network that produces a fixed size collection of bounding boxes</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It’s composed of two parts:</a:t>
            </a:r>
            <a:endParaRPr sz="1800">
              <a:solidFill>
                <a:schemeClr val="dk1"/>
              </a:solidFill>
              <a:highlight>
                <a:srgbClr val="FFFFFF"/>
              </a:highlight>
              <a:latin typeface="Oswald"/>
              <a:ea typeface="Oswald"/>
              <a:cs typeface="Oswald"/>
              <a:sym typeface="Oswald"/>
            </a:endParaRPr>
          </a:p>
          <a:p>
            <a:pPr marL="457200" lvl="0" indent="0" algn="l" rtl="0">
              <a:lnSpc>
                <a:spcPct val="150000"/>
              </a:lnSpc>
              <a:spcBef>
                <a:spcPts val="1200"/>
              </a:spcBef>
              <a:spcAft>
                <a:spcPts val="0"/>
              </a:spcAft>
              <a:buClr>
                <a:schemeClr val="dk1"/>
              </a:buClr>
              <a:buSzPts val="1100"/>
              <a:buFont typeface="Arial"/>
              <a:buNone/>
            </a:pPr>
            <a:r>
              <a:rPr lang="en-GB" sz="1800">
                <a:solidFill>
                  <a:schemeClr val="dk1"/>
                </a:solidFill>
                <a:highlight>
                  <a:srgbClr val="FFFFFF"/>
                </a:highlight>
                <a:latin typeface="Oswald"/>
                <a:ea typeface="Oswald"/>
                <a:cs typeface="Oswald"/>
                <a:sym typeface="Oswald"/>
              </a:rPr>
              <a:t>1.  Extract feature maps</a:t>
            </a:r>
            <a:endParaRPr sz="1800">
              <a:solidFill>
                <a:schemeClr val="dk1"/>
              </a:solidFill>
              <a:highlight>
                <a:srgbClr val="FFFFFF"/>
              </a:highlight>
              <a:latin typeface="Oswald"/>
              <a:ea typeface="Oswald"/>
              <a:cs typeface="Oswald"/>
              <a:sym typeface="Oswald"/>
            </a:endParaRPr>
          </a:p>
          <a:p>
            <a:pPr marL="457200" lvl="0" indent="0" algn="l" rtl="0">
              <a:lnSpc>
                <a:spcPct val="150000"/>
              </a:lnSpc>
              <a:spcBef>
                <a:spcPts val="0"/>
              </a:spcBef>
              <a:spcAft>
                <a:spcPts val="0"/>
              </a:spcAft>
              <a:buClr>
                <a:schemeClr val="dk1"/>
              </a:buClr>
              <a:buSzPts val="1100"/>
              <a:buFont typeface="Arial"/>
              <a:buNone/>
            </a:pPr>
            <a:r>
              <a:rPr lang="en-GB" sz="1800">
                <a:solidFill>
                  <a:schemeClr val="dk1"/>
                </a:solidFill>
                <a:highlight>
                  <a:srgbClr val="FFFFFF"/>
                </a:highlight>
                <a:latin typeface="Oswald"/>
                <a:ea typeface="Oswald"/>
                <a:cs typeface="Oswald"/>
                <a:sym typeface="Oswald"/>
              </a:rPr>
              <a:t>2.  Apply convolution filter to detect objects</a:t>
            </a:r>
            <a:endParaRPr sz="1800">
              <a:solidFill>
                <a:schemeClr val="dk1"/>
              </a:solidFill>
              <a:highlight>
                <a:srgbClr val="FFFFFF"/>
              </a:highlight>
              <a:latin typeface="Oswald"/>
              <a:ea typeface="Oswald"/>
              <a:cs typeface="Oswald"/>
              <a:sym typeface="Oswald"/>
            </a:endParaRPr>
          </a:p>
          <a:p>
            <a:pPr marL="0" lvl="0" indent="0" algn="l" rtl="0">
              <a:lnSpc>
                <a:spcPct val="150000"/>
              </a:lnSpc>
              <a:spcBef>
                <a:spcPts val="1200"/>
              </a:spcBef>
              <a:spcAft>
                <a:spcPts val="0"/>
              </a:spcAft>
              <a:buClr>
                <a:schemeClr val="dk1"/>
              </a:buClr>
              <a:buSzPts val="1100"/>
              <a:buFont typeface="Arial"/>
              <a:buNone/>
            </a:pPr>
            <a:r>
              <a:rPr lang="en-GB" sz="1800">
                <a:solidFill>
                  <a:schemeClr val="dk1"/>
                </a:solidFill>
                <a:highlight>
                  <a:srgbClr val="FFFFFF"/>
                </a:highlight>
                <a:latin typeface="Oswald"/>
                <a:ea typeface="Oswald"/>
                <a:cs typeface="Oswald"/>
                <a:sym typeface="Oswald"/>
              </a:rPr>
              <a:t> </a:t>
            </a:r>
            <a:endParaRPr sz="1800">
              <a:solidFill>
                <a:schemeClr val="dk1"/>
              </a:solidFill>
              <a:highlight>
                <a:srgbClr val="FFFFFF"/>
              </a:highlight>
              <a:latin typeface="Oswald"/>
              <a:ea typeface="Oswald"/>
              <a:cs typeface="Oswald"/>
              <a:sym typeface="Oswald"/>
            </a:endParaRPr>
          </a:p>
        </p:txBody>
      </p:sp>
      <p:sp>
        <p:nvSpPr>
          <p:cNvPr id="158" name="Google Shape;15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11</a:t>
            </a:fld>
            <a:endParaRPr sz="1400" b="1"/>
          </a:p>
        </p:txBody>
      </p:sp>
      <p:pic>
        <p:nvPicPr>
          <p:cNvPr id="159" name="Google Shape;159;p23"/>
          <p:cNvPicPr preferRelativeResize="0"/>
          <p:nvPr/>
        </p:nvPicPr>
        <p:blipFill>
          <a:blip r:embed="rId3">
            <a:alphaModFix/>
          </a:blip>
          <a:stretch>
            <a:fillRect/>
          </a:stretch>
        </p:blipFill>
        <p:spPr>
          <a:xfrm>
            <a:off x="314325" y="262050"/>
            <a:ext cx="8401050" cy="833323"/>
          </a:xfrm>
          <a:prstGeom prst="rect">
            <a:avLst/>
          </a:prstGeom>
          <a:noFill/>
          <a:ln>
            <a:noFill/>
          </a:ln>
        </p:spPr>
      </p:pic>
      <p:sp>
        <p:nvSpPr>
          <p:cNvPr id="160" name="Google Shape;160;p23"/>
          <p:cNvSpPr txBox="1">
            <a:spLocks noGrp="1"/>
          </p:cNvSpPr>
          <p:nvPr>
            <p:ph type="title"/>
          </p:nvPr>
        </p:nvSpPr>
        <p:spPr>
          <a:xfrm>
            <a:off x="240250" y="33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Deep Learning Models in Vehicle Detection (SSD)</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266700" y="1177975"/>
            <a:ext cx="8106300" cy="4340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Oswald"/>
              <a:buChar char="●"/>
            </a:pPr>
            <a:r>
              <a:rPr lang="en-GB" sz="1800">
                <a:latin typeface="Oswald"/>
                <a:ea typeface="Oswald"/>
                <a:cs typeface="Oswald"/>
                <a:sym typeface="Oswald"/>
              </a:rPr>
              <a:t>It is an extension to SORT (Simple Real time Tracker)</a:t>
            </a:r>
            <a:endParaRPr sz="1800">
              <a:latin typeface="Oswald"/>
              <a:ea typeface="Oswald"/>
              <a:cs typeface="Oswald"/>
              <a:sym typeface="Oswald"/>
            </a:endParaRPr>
          </a:p>
          <a:p>
            <a:pPr marL="457200" lvl="0" indent="0" algn="l" rtl="0">
              <a:spcBef>
                <a:spcPts val="0"/>
              </a:spcBef>
              <a:spcAft>
                <a:spcPts val="0"/>
              </a:spcAft>
              <a:buNone/>
            </a:pP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Multiple Object Tracking Algorithm</a:t>
            </a:r>
            <a:endParaRPr sz="1800">
              <a:latin typeface="Oswald"/>
              <a:ea typeface="Oswald"/>
              <a:cs typeface="Oswald"/>
              <a:sym typeface="Oswald"/>
            </a:endParaRPr>
          </a:p>
          <a:p>
            <a:pPr marL="457200" lvl="0" indent="0" algn="l" rtl="0">
              <a:spcBef>
                <a:spcPts val="0"/>
              </a:spcBef>
              <a:spcAft>
                <a:spcPts val="0"/>
              </a:spcAft>
              <a:buNone/>
            </a:pP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accelerates tracker speed by using - 2 algorithms</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Deep Sort  model has four stages – </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 1.detection stage </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 2.feature extraction/motion prediction stage</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 3.affinity stage  </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 4.association stage.</a:t>
            </a:r>
            <a:endParaRPr sz="1800">
              <a:latin typeface="Oswald"/>
              <a:ea typeface="Oswald"/>
              <a:cs typeface="Oswald"/>
              <a:sym typeface="Oswald"/>
            </a:endParaRPr>
          </a:p>
          <a:p>
            <a:pPr marL="457200" lvl="0" indent="0" algn="l" rtl="0">
              <a:spcBef>
                <a:spcPts val="0"/>
              </a:spcBef>
              <a:spcAft>
                <a:spcPts val="0"/>
              </a:spcAft>
              <a:buNone/>
            </a:pP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DeepSORT tracks items using two metrics: IOU &amp; Appearance matric</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p:txBody>
      </p:sp>
      <p:sp>
        <p:nvSpPr>
          <p:cNvPr id="166" name="Google Shape;16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167" name="Google Shape;167;p24"/>
          <p:cNvPicPr preferRelativeResize="0"/>
          <p:nvPr/>
        </p:nvPicPr>
        <p:blipFill>
          <a:blip r:embed="rId3">
            <a:alphaModFix/>
          </a:blip>
          <a:stretch>
            <a:fillRect/>
          </a:stretch>
        </p:blipFill>
        <p:spPr>
          <a:xfrm>
            <a:off x="266700" y="262050"/>
            <a:ext cx="8629652" cy="833323"/>
          </a:xfrm>
          <a:prstGeom prst="rect">
            <a:avLst/>
          </a:prstGeom>
          <a:noFill/>
          <a:ln>
            <a:noFill/>
          </a:ln>
        </p:spPr>
      </p:pic>
      <p:sp>
        <p:nvSpPr>
          <p:cNvPr id="168" name="Google Shape;168;p24"/>
          <p:cNvSpPr txBox="1">
            <a:spLocks noGrp="1"/>
          </p:cNvSpPr>
          <p:nvPr>
            <p:ph type="title"/>
          </p:nvPr>
        </p:nvSpPr>
        <p:spPr>
          <a:xfrm>
            <a:off x="160950" y="300475"/>
            <a:ext cx="907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a:t>
            </a:r>
            <a:r>
              <a:rPr lang="en-GB" sz="3400">
                <a:latin typeface="Oswald"/>
                <a:ea typeface="Oswald"/>
                <a:cs typeface="Oswald"/>
                <a:sym typeface="Oswald"/>
              </a:rPr>
              <a:t>Deep Learning Models in Vehicle Tracking (DEEPSORT)</a:t>
            </a:r>
            <a:endParaRPr sz="34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p:nvPr/>
        </p:nvSpPr>
        <p:spPr>
          <a:xfrm>
            <a:off x="311700" y="947125"/>
            <a:ext cx="7803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Clr>
                <a:srgbClr val="3C3C3C"/>
              </a:buClr>
              <a:buSzPts val="1700"/>
              <a:buFont typeface="Oswald"/>
              <a:buChar char="●"/>
            </a:pPr>
            <a:r>
              <a:rPr lang="en-GB" sz="1700">
                <a:solidFill>
                  <a:srgbClr val="3C3C3C"/>
                </a:solidFill>
                <a:highlight>
                  <a:srgbClr val="FFFFFF"/>
                </a:highlight>
                <a:latin typeface="Oswald"/>
                <a:ea typeface="Oswald"/>
                <a:cs typeface="Oswald"/>
                <a:sym typeface="Oswald"/>
              </a:rPr>
              <a:t> GOTURN, short for Generic Object Tracking Using Regression Networks</a:t>
            </a:r>
            <a:endParaRPr sz="1700">
              <a:solidFill>
                <a:srgbClr val="3C3C3C"/>
              </a:solidFill>
              <a:highlight>
                <a:srgbClr val="FFFFFF"/>
              </a:highlight>
              <a:latin typeface="Oswald"/>
              <a:ea typeface="Oswald"/>
              <a:cs typeface="Oswald"/>
              <a:sym typeface="Oswald"/>
            </a:endParaRPr>
          </a:p>
          <a:p>
            <a:pPr marL="457200" lvl="0" indent="0" algn="l" rtl="0">
              <a:spcBef>
                <a:spcPts val="0"/>
              </a:spcBef>
              <a:spcAft>
                <a:spcPts val="0"/>
              </a:spcAft>
              <a:buNone/>
            </a:pPr>
            <a:endParaRPr sz="1700" i="1">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SzPts val="1700"/>
              <a:buFont typeface="Oswald"/>
              <a:buChar char="●"/>
            </a:pPr>
            <a:r>
              <a:rPr lang="en-GB" sz="1700">
                <a:latin typeface="Oswald"/>
                <a:ea typeface="Oswald"/>
                <a:cs typeface="Oswald"/>
                <a:sym typeface="Oswald"/>
              </a:rPr>
              <a:t>a single object tracker </a:t>
            </a:r>
            <a:r>
              <a:rPr lang="en-GB" sz="1700">
                <a:solidFill>
                  <a:srgbClr val="3C3C3C"/>
                </a:solidFill>
                <a:highlight>
                  <a:srgbClr val="FFFFFF"/>
                </a:highlight>
                <a:latin typeface="Oswald"/>
                <a:ea typeface="Oswald"/>
                <a:cs typeface="Oswald"/>
                <a:sym typeface="Oswald"/>
              </a:rPr>
              <a:t> </a:t>
            </a:r>
            <a:endParaRPr sz="1700">
              <a:solidFill>
                <a:srgbClr val="3C3C3C"/>
              </a:solidFill>
              <a:highlight>
                <a:srgbClr val="FFFFFF"/>
              </a:highlight>
              <a:latin typeface="Oswald"/>
              <a:ea typeface="Oswald"/>
              <a:cs typeface="Oswald"/>
              <a:sym typeface="Oswald"/>
            </a:endParaRPr>
          </a:p>
          <a:p>
            <a:pPr marL="457200" lvl="0" indent="0" algn="l" rtl="0">
              <a:spcBef>
                <a:spcPts val="0"/>
              </a:spcBef>
              <a:spcAft>
                <a:spcPts val="0"/>
              </a:spcAft>
              <a:buNone/>
            </a:pPr>
            <a:endParaRPr sz="1700">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Clr>
                <a:srgbClr val="3C3C3C"/>
              </a:buClr>
              <a:buSzPts val="1700"/>
              <a:buFont typeface="Oswald"/>
              <a:buChar char="●"/>
            </a:pPr>
            <a:r>
              <a:rPr lang="en-GB" sz="1700">
                <a:solidFill>
                  <a:schemeClr val="dk1"/>
                </a:solidFill>
                <a:highlight>
                  <a:srgbClr val="FFFFFF"/>
                </a:highlight>
                <a:latin typeface="Oswald"/>
                <a:ea typeface="Oswald"/>
                <a:cs typeface="Oswald"/>
                <a:sym typeface="Oswald"/>
              </a:rPr>
              <a:t>an offline learning tracker based on CNN</a:t>
            </a:r>
            <a:endParaRPr sz="1700">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Clr>
                <a:srgbClr val="3C3C3C"/>
              </a:buClr>
              <a:buSzPts val="1700"/>
              <a:buFont typeface="Oswald"/>
              <a:buChar char="●"/>
            </a:pPr>
            <a:r>
              <a:rPr lang="en-GB" sz="1700">
                <a:solidFill>
                  <a:srgbClr val="3C3C3C"/>
                </a:solidFill>
                <a:highlight>
                  <a:srgbClr val="FFFFFF"/>
                </a:highlight>
                <a:latin typeface="Oswald"/>
                <a:ea typeface="Oswald"/>
                <a:cs typeface="Oswald"/>
                <a:sym typeface="Oswald"/>
              </a:rPr>
              <a:t>employs a regression-based technique </a:t>
            </a:r>
            <a:endParaRPr sz="1700">
              <a:solidFill>
                <a:srgbClr val="3C3C3C"/>
              </a:solidFill>
              <a:highlight>
                <a:srgbClr val="FFFFFF"/>
              </a:highlight>
              <a:latin typeface="Oswald"/>
              <a:ea typeface="Oswald"/>
              <a:cs typeface="Oswald"/>
              <a:sym typeface="Oswald"/>
            </a:endParaRPr>
          </a:p>
          <a:p>
            <a:pPr marL="457200" lvl="0" indent="0" algn="l" rtl="0">
              <a:spcBef>
                <a:spcPts val="0"/>
              </a:spcBef>
              <a:spcAft>
                <a:spcPts val="0"/>
              </a:spcAft>
              <a:buNone/>
            </a:pPr>
            <a:endParaRPr sz="1700">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Clr>
                <a:srgbClr val="3C3C3C"/>
              </a:buClr>
              <a:buSzPts val="1700"/>
              <a:buFont typeface="Oswald"/>
              <a:buChar char="●"/>
            </a:pPr>
            <a:r>
              <a:rPr lang="en-GB" sz="1700">
                <a:solidFill>
                  <a:srgbClr val="3C3C3C"/>
                </a:solidFill>
                <a:highlight>
                  <a:srgbClr val="FFFFFF"/>
                </a:highlight>
                <a:latin typeface="Oswald"/>
                <a:ea typeface="Oswald"/>
                <a:cs typeface="Oswald"/>
                <a:sym typeface="Oswald"/>
              </a:rPr>
              <a:t>it takes two cropped frame as input. </a:t>
            </a:r>
            <a:endParaRPr sz="1700">
              <a:solidFill>
                <a:srgbClr val="3C3C3C"/>
              </a:solidFill>
              <a:highlight>
                <a:srgbClr val="FFFFFF"/>
              </a:highlight>
              <a:latin typeface="Oswald"/>
              <a:ea typeface="Oswald"/>
              <a:cs typeface="Oswald"/>
              <a:sym typeface="Oswald"/>
            </a:endParaRPr>
          </a:p>
          <a:p>
            <a:pPr marL="0" lvl="0" indent="0" algn="l" rtl="0">
              <a:spcBef>
                <a:spcPts val="0"/>
              </a:spcBef>
              <a:spcAft>
                <a:spcPts val="0"/>
              </a:spcAft>
              <a:buNone/>
            </a:pPr>
            <a:r>
              <a:rPr lang="en-GB" sz="1700">
                <a:solidFill>
                  <a:srgbClr val="3C3C3C"/>
                </a:solidFill>
                <a:highlight>
                  <a:srgbClr val="FFFFFF"/>
                </a:highlight>
                <a:latin typeface="Oswald"/>
                <a:ea typeface="Oswald"/>
                <a:cs typeface="Oswald"/>
                <a:sym typeface="Oswald"/>
              </a:rPr>
              <a:t>                  </a:t>
            </a:r>
            <a:endParaRPr sz="1700">
              <a:solidFill>
                <a:srgbClr val="3C3C3C"/>
              </a:solidFill>
              <a:highlight>
                <a:srgbClr val="FFFFFF"/>
              </a:highlight>
              <a:latin typeface="Oswald"/>
              <a:ea typeface="Oswald"/>
              <a:cs typeface="Oswald"/>
              <a:sym typeface="Oswald"/>
            </a:endParaRPr>
          </a:p>
          <a:p>
            <a:pPr marL="0" lvl="0" indent="0" algn="l" rtl="0">
              <a:spcBef>
                <a:spcPts val="0"/>
              </a:spcBef>
              <a:spcAft>
                <a:spcPts val="0"/>
              </a:spcAft>
              <a:buNone/>
            </a:pPr>
            <a:r>
              <a:rPr lang="en-GB" sz="1700">
                <a:solidFill>
                  <a:srgbClr val="3C3C3C"/>
                </a:solidFill>
                <a:highlight>
                  <a:srgbClr val="FFFFFF"/>
                </a:highlight>
                <a:latin typeface="Oswald"/>
                <a:ea typeface="Oswald"/>
                <a:cs typeface="Oswald"/>
                <a:sym typeface="Oswald"/>
              </a:rPr>
              <a:t>                   1.  Target image</a:t>
            </a:r>
            <a:endParaRPr sz="1700">
              <a:solidFill>
                <a:srgbClr val="3C3C3C"/>
              </a:solidFill>
              <a:highlight>
                <a:srgbClr val="FFFFFF"/>
              </a:highlight>
              <a:latin typeface="Oswald"/>
              <a:ea typeface="Oswald"/>
              <a:cs typeface="Oswald"/>
              <a:sym typeface="Oswald"/>
            </a:endParaRPr>
          </a:p>
          <a:p>
            <a:pPr marL="457200" lvl="0" indent="0" algn="l" rtl="0">
              <a:spcBef>
                <a:spcPts val="0"/>
              </a:spcBef>
              <a:spcAft>
                <a:spcPts val="0"/>
              </a:spcAft>
              <a:buNone/>
            </a:pPr>
            <a:r>
              <a:rPr lang="en-GB" sz="1700">
                <a:solidFill>
                  <a:srgbClr val="3C3C3C"/>
                </a:solidFill>
                <a:highlight>
                  <a:srgbClr val="FFFFFF"/>
                </a:highlight>
                <a:latin typeface="Oswald"/>
                <a:ea typeface="Oswald"/>
                <a:cs typeface="Oswald"/>
                <a:sym typeface="Oswald"/>
              </a:rPr>
              <a:t>         2.   Search Image</a:t>
            </a:r>
            <a:endParaRPr sz="1700">
              <a:solidFill>
                <a:srgbClr val="3C3C3C"/>
              </a:solidFill>
              <a:highlight>
                <a:srgbClr val="FFFFFF"/>
              </a:highlight>
              <a:latin typeface="Oswald"/>
              <a:ea typeface="Oswald"/>
              <a:cs typeface="Oswald"/>
              <a:sym typeface="Oswald"/>
            </a:endParaRPr>
          </a:p>
          <a:p>
            <a:pPr marL="457200" lvl="0" indent="0" algn="l" rtl="0">
              <a:spcBef>
                <a:spcPts val="0"/>
              </a:spcBef>
              <a:spcAft>
                <a:spcPts val="0"/>
              </a:spcAft>
              <a:buNone/>
            </a:pPr>
            <a:endParaRPr sz="1700">
              <a:solidFill>
                <a:srgbClr val="3C3C3C"/>
              </a:solidFill>
              <a:highlight>
                <a:srgbClr val="FFFFFF"/>
              </a:highlight>
              <a:latin typeface="Oswald"/>
              <a:ea typeface="Oswald"/>
              <a:cs typeface="Oswald"/>
              <a:sym typeface="Oswald"/>
            </a:endParaRPr>
          </a:p>
          <a:p>
            <a:pPr marL="457200" lvl="0" indent="-336550" algn="l" rtl="0">
              <a:spcBef>
                <a:spcPts val="0"/>
              </a:spcBef>
              <a:spcAft>
                <a:spcPts val="0"/>
              </a:spcAft>
              <a:buSzPts val="1700"/>
              <a:buFont typeface="Oswald"/>
              <a:buChar char="●"/>
            </a:pPr>
            <a:r>
              <a:rPr lang="en-GB" sz="1700">
                <a:solidFill>
                  <a:srgbClr val="3C3C3C"/>
                </a:solidFill>
                <a:highlight>
                  <a:srgbClr val="FFFFFF"/>
                </a:highlight>
                <a:latin typeface="Oswald"/>
                <a:ea typeface="Oswald"/>
                <a:cs typeface="Oswald"/>
                <a:sym typeface="Oswald"/>
              </a:rPr>
              <a:t>frames pass through a bank of convolutional layers &amp; find the bounding box of current frames</a:t>
            </a:r>
            <a:endParaRPr sz="1700" b="1">
              <a:latin typeface="Oswald"/>
              <a:ea typeface="Oswald"/>
              <a:cs typeface="Oswald"/>
              <a:sym typeface="Oswald"/>
            </a:endParaRPr>
          </a:p>
        </p:txBody>
      </p:sp>
      <p:sp>
        <p:nvSpPr>
          <p:cNvPr id="174" name="Google Shape;17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13</a:t>
            </a:fld>
            <a:endParaRPr sz="1400" b="1"/>
          </a:p>
        </p:txBody>
      </p:sp>
      <p:pic>
        <p:nvPicPr>
          <p:cNvPr id="175" name="Google Shape;175;p25"/>
          <p:cNvPicPr preferRelativeResize="0"/>
          <p:nvPr/>
        </p:nvPicPr>
        <p:blipFill>
          <a:blip r:embed="rId3">
            <a:alphaModFix/>
          </a:blip>
          <a:stretch>
            <a:fillRect/>
          </a:stretch>
        </p:blipFill>
        <p:spPr>
          <a:xfrm>
            <a:off x="266700" y="262050"/>
            <a:ext cx="8629652" cy="833323"/>
          </a:xfrm>
          <a:prstGeom prst="rect">
            <a:avLst/>
          </a:prstGeom>
          <a:noFill/>
          <a:ln>
            <a:noFill/>
          </a:ln>
        </p:spPr>
      </p:pic>
      <p:sp>
        <p:nvSpPr>
          <p:cNvPr id="176" name="Google Shape;176;p25"/>
          <p:cNvSpPr txBox="1">
            <a:spLocks noGrp="1"/>
          </p:cNvSpPr>
          <p:nvPr>
            <p:ph type="title"/>
          </p:nvPr>
        </p:nvSpPr>
        <p:spPr>
          <a:xfrm>
            <a:off x="160950" y="300475"/>
            <a:ext cx="907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a:t>
            </a:r>
            <a:r>
              <a:rPr lang="en-GB" sz="3400">
                <a:latin typeface="Oswald"/>
                <a:ea typeface="Oswald"/>
                <a:cs typeface="Oswald"/>
                <a:sym typeface="Oswald"/>
              </a:rPr>
              <a:t>Deep Learning Models in Vehicle Tracking (GOTURN)</a:t>
            </a:r>
            <a:endParaRPr sz="34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4" name="Google Shape;222;p28"/>
          <p:cNvPicPr preferRelativeResize="0"/>
          <p:nvPr/>
        </p:nvPicPr>
        <p:blipFill>
          <a:blip r:embed="rId2">
            <a:alphaModFix/>
          </a:blip>
          <a:stretch>
            <a:fillRect/>
          </a:stretch>
        </p:blipFill>
        <p:spPr>
          <a:xfrm>
            <a:off x="1" y="0"/>
            <a:ext cx="9144003" cy="5143499"/>
          </a:xfrm>
          <a:prstGeom prst="rect">
            <a:avLst/>
          </a:prstGeom>
          <a:noFill/>
          <a:ln>
            <a:noFill/>
          </a:ln>
        </p:spPr>
      </p:pic>
      <p:sp>
        <p:nvSpPr>
          <p:cNvPr id="5" name="Google Shape;183;p26"/>
          <p:cNvSpPr txBox="1"/>
          <p:nvPr/>
        </p:nvSpPr>
        <p:spPr>
          <a:xfrm>
            <a:off x="-195035" y="712428"/>
            <a:ext cx="9044970" cy="35701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400" dirty="0">
                <a:solidFill>
                  <a:schemeClr val="dk1"/>
                </a:solidFill>
                <a:latin typeface="Oswald"/>
                <a:ea typeface="Oswald"/>
                <a:cs typeface="Oswald"/>
                <a:sym typeface="Oswald"/>
              </a:rPr>
              <a:t>VEHICLE</a:t>
            </a:r>
            <a:endParaRPr sz="4400" dirty="0">
              <a:solidFill>
                <a:schemeClr val="dk1"/>
              </a:solidFill>
              <a:latin typeface="Oswald"/>
              <a:ea typeface="Oswald"/>
              <a:cs typeface="Oswald"/>
              <a:sym typeface="Oswald"/>
            </a:endParaRPr>
          </a:p>
          <a:p>
            <a:pPr marL="0" lvl="0" indent="0" algn="ctr" rtl="0">
              <a:spcBef>
                <a:spcPts val="0"/>
              </a:spcBef>
              <a:spcAft>
                <a:spcPts val="0"/>
              </a:spcAft>
              <a:buNone/>
            </a:pPr>
            <a:r>
              <a:rPr lang="en-GB" sz="4400" dirty="0">
                <a:solidFill>
                  <a:schemeClr val="dk1"/>
                </a:solidFill>
                <a:latin typeface="Oswald"/>
                <a:ea typeface="Oswald"/>
                <a:cs typeface="Oswald"/>
                <a:sym typeface="Oswald"/>
              </a:rPr>
              <a:t>COUNT </a:t>
            </a:r>
            <a:endParaRPr sz="4400" dirty="0">
              <a:solidFill>
                <a:schemeClr val="dk1"/>
              </a:solidFill>
              <a:latin typeface="Oswald"/>
              <a:ea typeface="Oswald"/>
              <a:cs typeface="Oswald"/>
              <a:sym typeface="Oswald"/>
            </a:endParaRPr>
          </a:p>
          <a:p>
            <a:pPr marL="0" lvl="0" indent="0" algn="ctr" rtl="0">
              <a:spcBef>
                <a:spcPts val="0"/>
              </a:spcBef>
              <a:spcAft>
                <a:spcPts val="0"/>
              </a:spcAft>
              <a:buNone/>
            </a:pPr>
            <a:r>
              <a:rPr lang="en-GB" sz="4400" dirty="0">
                <a:solidFill>
                  <a:schemeClr val="dk1"/>
                </a:solidFill>
                <a:latin typeface="Oswald"/>
                <a:ea typeface="Oswald"/>
                <a:cs typeface="Oswald"/>
                <a:sym typeface="Oswald"/>
              </a:rPr>
              <a:t>&amp; </a:t>
            </a:r>
            <a:endParaRPr sz="4400" dirty="0">
              <a:solidFill>
                <a:schemeClr val="dk1"/>
              </a:solidFill>
              <a:latin typeface="Oswald"/>
              <a:ea typeface="Oswald"/>
              <a:cs typeface="Oswald"/>
              <a:sym typeface="Oswald"/>
            </a:endParaRPr>
          </a:p>
          <a:p>
            <a:pPr marL="0" lvl="0" indent="0" algn="ctr" rtl="0">
              <a:spcBef>
                <a:spcPts val="0"/>
              </a:spcBef>
              <a:spcAft>
                <a:spcPts val="0"/>
              </a:spcAft>
              <a:buNone/>
            </a:pPr>
            <a:r>
              <a:rPr lang="en-GB" sz="4400" dirty="0">
                <a:solidFill>
                  <a:schemeClr val="dk1"/>
                </a:solidFill>
                <a:latin typeface="Oswald"/>
                <a:ea typeface="Oswald"/>
                <a:cs typeface="Oswald"/>
                <a:sym typeface="Oswald"/>
              </a:rPr>
              <a:t>SPEED</a:t>
            </a:r>
            <a:endParaRPr sz="4400" dirty="0">
              <a:solidFill>
                <a:schemeClr val="dk1"/>
              </a:solidFill>
              <a:latin typeface="Oswald"/>
              <a:ea typeface="Oswald"/>
              <a:cs typeface="Oswald"/>
              <a:sym typeface="Oswald"/>
            </a:endParaRPr>
          </a:p>
          <a:p>
            <a:pPr marL="0" lvl="0" indent="0" algn="ctr" rtl="0">
              <a:spcBef>
                <a:spcPts val="0"/>
              </a:spcBef>
              <a:spcAft>
                <a:spcPts val="0"/>
              </a:spcAft>
              <a:buNone/>
            </a:pPr>
            <a:r>
              <a:rPr lang="en-GB" sz="4400" dirty="0">
                <a:solidFill>
                  <a:schemeClr val="dk1"/>
                </a:solidFill>
                <a:latin typeface="Oswald"/>
                <a:ea typeface="Oswald"/>
                <a:cs typeface="Oswald"/>
                <a:sym typeface="Oswald"/>
              </a:rPr>
              <a:t>ESTIMATION</a:t>
            </a:r>
            <a:endParaRPr sz="44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1173966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6"/>
          <p:cNvPicPr preferRelativeResize="0"/>
          <p:nvPr/>
        </p:nvPicPr>
        <p:blipFill>
          <a:blip r:embed="rId3">
            <a:alphaModFix/>
          </a:blip>
          <a:stretch>
            <a:fillRect/>
          </a:stretch>
        </p:blipFill>
        <p:spPr>
          <a:xfrm>
            <a:off x="0" y="46497"/>
            <a:ext cx="6617925" cy="4962500"/>
          </a:xfrm>
          <a:prstGeom prst="rect">
            <a:avLst/>
          </a:prstGeom>
          <a:noFill/>
          <a:ln>
            <a:noFill/>
          </a:ln>
        </p:spPr>
      </p:pic>
      <p:sp>
        <p:nvSpPr>
          <p:cNvPr id="184" name="Google Shape;18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15</a:t>
            </a:fld>
            <a:endParaRPr sz="1400" b="1"/>
          </a:p>
        </p:txBody>
      </p:sp>
      <p:pic>
        <p:nvPicPr>
          <p:cNvPr id="5" name="Google Shape;215;p27"/>
          <p:cNvPicPr preferRelativeResize="0"/>
          <p:nvPr/>
        </p:nvPicPr>
        <p:blipFill>
          <a:blip r:embed="rId4">
            <a:alphaModFix/>
          </a:blip>
          <a:stretch>
            <a:fillRect/>
          </a:stretch>
        </p:blipFill>
        <p:spPr>
          <a:xfrm>
            <a:off x="6710183" y="46497"/>
            <a:ext cx="2083182" cy="4510281"/>
          </a:xfrm>
          <a:prstGeom prst="rect">
            <a:avLst/>
          </a:prstGeom>
          <a:noFill/>
          <a:ln>
            <a:noFill/>
          </a:ln>
        </p:spPr>
      </p:pic>
      <p:sp>
        <p:nvSpPr>
          <p:cNvPr id="4" name="Google Shape;183;p26"/>
          <p:cNvSpPr txBox="1"/>
          <p:nvPr/>
        </p:nvSpPr>
        <p:spPr>
          <a:xfrm>
            <a:off x="6160828" y="1152440"/>
            <a:ext cx="3109152"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Oswald"/>
                <a:ea typeface="Oswald"/>
                <a:cs typeface="Oswald"/>
                <a:sym typeface="Oswald"/>
              </a:rPr>
              <a:t>VEHICLE</a:t>
            </a:r>
            <a:endParaRPr sz="2400" dirty="0">
              <a:solidFill>
                <a:schemeClr val="dk1"/>
              </a:solidFill>
              <a:latin typeface="Oswald"/>
              <a:ea typeface="Oswald"/>
              <a:cs typeface="Oswald"/>
              <a:sym typeface="Oswald"/>
            </a:endParaRPr>
          </a:p>
          <a:p>
            <a:pPr marL="0" lvl="0" indent="0" algn="ctr" rtl="0">
              <a:spcBef>
                <a:spcPts val="0"/>
              </a:spcBef>
              <a:spcAft>
                <a:spcPts val="0"/>
              </a:spcAft>
              <a:buNone/>
            </a:pPr>
            <a:r>
              <a:rPr lang="en-GB" sz="2400" dirty="0">
                <a:solidFill>
                  <a:schemeClr val="dk1"/>
                </a:solidFill>
                <a:latin typeface="Oswald"/>
                <a:ea typeface="Oswald"/>
                <a:cs typeface="Oswald"/>
                <a:sym typeface="Oswald"/>
              </a:rPr>
              <a:t>COUNT </a:t>
            </a:r>
            <a:endParaRPr sz="2400" dirty="0">
              <a:solidFill>
                <a:schemeClr val="dk1"/>
              </a:solidFill>
              <a:latin typeface="Oswald"/>
              <a:ea typeface="Oswald"/>
              <a:cs typeface="Oswald"/>
              <a:sym typeface="Oswald"/>
            </a:endParaRPr>
          </a:p>
          <a:p>
            <a:pPr marL="0" lvl="0" indent="0" algn="ctr" rtl="0">
              <a:spcBef>
                <a:spcPts val="0"/>
              </a:spcBef>
              <a:spcAft>
                <a:spcPts val="0"/>
              </a:spcAft>
              <a:buNone/>
            </a:pPr>
            <a:r>
              <a:rPr lang="en-GB" sz="2400" dirty="0">
                <a:solidFill>
                  <a:schemeClr val="dk1"/>
                </a:solidFill>
                <a:latin typeface="Oswald"/>
                <a:ea typeface="Oswald"/>
                <a:cs typeface="Oswald"/>
                <a:sym typeface="Oswald"/>
              </a:rPr>
              <a:t>&amp; </a:t>
            </a:r>
            <a:endParaRPr sz="2400" dirty="0">
              <a:solidFill>
                <a:schemeClr val="dk1"/>
              </a:solidFill>
              <a:latin typeface="Oswald"/>
              <a:ea typeface="Oswald"/>
              <a:cs typeface="Oswald"/>
              <a:sym typeface="Oswald"/>
            </a:endParaRPr>
          </a:p>
          <a:p>
            <a:pPr marL="0" lvl="0" indent="0" algn="ctr" rtl="0">
              <a:spcBef>
                <a:spcPts val="0"/>
              </a:spcBef>
              <a:spcAft>
                <a:spcPts val="0"/>
              </a:spcAft>
              <a:buNone/>
            </a:pPr>
            <a:r>
              <a:rPr lang="en-GB" sz="2400" dirty="0">
                <a:solidFill>
                  <a:schemeClr val="dk1"/>
                </a:solidFill>
                <a:latin typeface="Oswald"/>
                <a:ea typeface="Oswald"/>
                <a:cs typeface="Oswald"/>
                <a:sym typeface="Oswald"/>
              </a:rPr>
              <a:t>SPEED</a:t>
            </a:r>
            <a:endParaRPr sz="2400" dirty="0">
              <a:solidFill>
                <a:schemeClr val="dk1"/>
              </a:solidFill>
              <a:latin typeface="Oswald"/>
              <a:ea typeface="Oswald"/>
              <a:cs typeface="Oswald"/>
              <a:sym typeface="Oswald"/>
            </a:endParaRPr>
          </a:p>
          <a:p>
            <a:pPr marL="0" lvl="0" indent="0" algn="ctr" rtl="0">
              <a:spcBef>
                <a:spcPts val="0"/>
              </a:spcBef>
              <a:spcAft>
                <a:spcPts val="0"/>
              </a:spcAft>
              <a:buNone/>
            </a:pPr>
            <a:r>
              <a:rPr lang="en-GB" sz="2400" dirty="0">
                <a:solidFill>
                  <a:schemeClr val="dk1"/>
                </a:solidFill>
                <a:latin typeface="Oswald"/>
                <a:ea typeface="Oswald"/>
                <a:cs typeface="Oswald"/>
                <a:sym typeface="Oswald"/>
              </a:rPr>
              <a:t>ESTIMATION</a:t>
            </a:r>
            <a:endParaRPr sz="2400" dirty="0">
              <a:solidFill>
                <a:schemeClr val="dk1"/>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 y="247506"/>
            <a:ext cx="8541210" cy="4296992"/>
          </a:xfrm>
          <a:prstGeom prst="rect">
            <a:avLst/>
          </a:prstGeom>
        </p:spPr>
      </p:pic>
      <p:sp>
        <p:nvSpPr>
          <p:cNvPr id="4" name="Google Shape;317;p39"/>
          <p:cNvSpPr txBox="1"/>
          <p:nvPr/>
        </p:nvSpPr>
        <p:spPr>
          <a:xfrm>
            <a:off x="3242454" y="4663217"/>
            <a:ext cx="30000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dirty="0">
                <a:solidFill>
                  <a:schemeClr val="dk1"/>
                </a:solidFill>
                <a:latin typeface="Oswald"/>
                <a:ea typeface="Oswald"/>
                <a:cs typeface="Oswald"/>
                <a:sym typeface="Oswald"/>
              </a:rPr>
              <a:t>Fig: </a:t>
            </a:r>
            <a:r>
              <a:rPr lang="en-GB" sz="1300" dirty="0" smtClean="0">
                <a:solidFill>
                  <a:schemeClr val="dk1"/>
                </a:solidFill>
                <a:latin typeface="Oswald"/>
                <a:ea typeface="Oswald"/>
                <a:cs typeface="Oswald"/>
                <a:sym typeface="Oswald"/>
              </a:rPr>
              <a:t>Vehicle Speed Estimation and Counting</a:t>
            </a:r>
            <a:endParaRPr sz="13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3725597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820" y="148673"/>
            <a:ext cx="4187475" cy="4584815"/>
          </a:xfrm>
          <a:prstGeom prst="rect">
            <a:avLst/>
          </a:prstGeom>
        </p:spPr>
      </p:pic>
      <p:sp>
        <p:nvSpPr>
          <p:cNvPr id="5" name="Google Shape;317;p39"/>
          <p:cNvSpPr txBox="1"/>
          <p:nvPr/>
        </p:nvSpPr>
        <p:spPr>
          <a:xfrm>
            <a:off x="3049948" y="4663217"/>
            <a:ext cx="30000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dirty="0">
                <a:solidFill>
                  <a:schemeClr val="dk1"/>
                </a:solidFill>
                <a:latin typeface="Oswald"/>
                <a:ea typeface="Oswald"/>
                <a:cs typeface="Oswald"/>
                <a:sym typeface="Oswald"/>
              </a:rPr>
              <a:t>Fig: </a:t>
            </a:r>
            <a:r>
              <a:rPr lang="en-GB" sz="1300" dirty="0" smtClean="0">
                <a:solidFill>
                  <a:schemeClr val="dk1"/>
                </a:solidFill>
                <a:latin typeface="Oswald"/>
                <a:ea typeface="Oswald"/>
                <a:cs typeface="Oswald"/>
                <a:sym typeface="Oswald"/>
              </a:rPr>
              <a:t>Vehicle Speed Value in Excel</a:t>
            </a:r>
            <a:endParaRPr sz="1300" dirty="0">
              <a:solidFill>
                <a:schemeClr val="dk1"/>
              </a:solidFill>
              <a:latin typeface="Oswald"/>
              <a:ea typeface="Oswald"/>
              <a:cs typeface="Oswald"/>
              <a:sym typeface="Oswald"/>
            </a:endParaRPr>
          </a:p>
        </p:txBody>
      </p:sp>
    </p:spTree>
    <p:extLst>
      <p:ext uri="{BB962C8B-B14F-4D97-AF65-F5344CB8AC3E}">
        <p14:creationId xmlns:p14="http://schemas.microsoft.com/office/powerpoint/2010/main" val="284574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p:nvPr/>
        </p:nvSpPr>
        <p:spPr>
          <a:xfrm>
            <a:off x="3161726" y="1142452"/>
            <a:ext cx="924600" cy="628200"/>
          </a:xfrm>
          <a:prstGeom prst="roundRect">
            <a:avLst>
              <a:gd name="adj" fmla="val 16667"/>
            </a:avLst>
          </a:prstGeom>
          <a:solidFill>
            <a:srgbClr val="0C343D"/>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Data Collection</a:t>
            </a:r>
            <a:endParaRPr sz="1200">
              <a:solidFill>
                <a:srgbClr val="FFFFFF"/>
              </a:solidFill>
            </a:endParaRPr>
          </a:p>
        </p:txBody>
      </p:sp>
      <p:sp>
        <p:nvSpPr>
          <p:cNvPr id="190" name="Google Shape;190;p27"/>
          <p:cNvSpPr/>
          <p:nvPr/>
        </p:nvSpPr>
        <p:spPr>
          <a:xfrm>
            <a:off x="4379975" y="1142450"/>
            <a:ext cx="1103100" cy="6282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Data Annotation</a:t>
            </a:r>
            <a:endParaRPr sz="1200">
              <a:solidFill>
                <a:srgbClr val="FFFFFF"/>
              </a:solidFill>
            </a:endParaRPr>
          </a:p>
        </p:txBody>
      </p:sp>
      <p:sp>
        <p:nvSpPr>
          <p:cNvPr id="191" name="Google Shape;191;p27"/>
          <p:cNvSpPr/>
          <p:nvPr/>
        </p:nvSpPr>
        <p:spPr>
          <a:xfrm>
            <a:off x="5823047" y="1072612"/>
            <a:ext cx="1202700" cy="965006"/>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rgbClr val="FFFFFF"/>
                </a:solidFill>
              </a:rPr>
              <a:t>Training Deep Learning Models with Trained Data</a:t>
            </a:r>
            <a:endParaRPr sz="1200" dirty="0">
              <a:solidFill>
                <a:srgbClr val="FFFFFF"/>
              </a:solidFill>
            </a:endParaRPr>
          </a:p>
        </p:txBody>
      </p:sp>
      <p:sp>
        <p:nvSpPr>
          <p:cNvPr id="192" name="Google Shape;192;p27"/>
          <p:cNvSpPr/>
          <p:nvPr/>
        </p:nvSpPr>
        <p:spPr>
          <a:xfrm>
            <a:off x="5836999" y="2506244"/>
            <a:ext cx="1103100" cy="7584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Model Evaluation with Test Data</a:t>
            </a:r>
            <a:endParaRPr sz="1200">
              <a:solidFill>
                <a:srgbClr val="FFFFFF"/>
              </a:solidFill>
            </a:endParaRPr>
          </a:p>
        </p:txBody>
      </p:sp>
      <p:sp>
        <p:nvSpPr>
          <p:cNvPr id="193" name="Google Shape;193;p27"/>
          <p:cNvSpPr/>
          <p:nvPr/>
        </p:nvSpPr>
        <p:spPr>
          <a:xfrm>
            <a:off x="4499263" y="2506244"/>
            <a:ext cx="1009200" cy="7752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Accuracy Check for Detection</a:t>
            </a:r>
            <a:endParaRPr sz="1200">
              <a:solidFill>
                <a:srgbClr val="FFFFFF"/>
              </a:solidFill>
            </a:endParaRPr>
          </a:p>
        </p:txBody>
      </p:sp>
      <p:sp>
        <p:nvSpPr>
          <p:cNvPr id="194" name="Google Shape;194;p27"/>
          <p:cNvSpPr/>
          <p:nvPr/>
        </p:nvSpPr>
        <p:spPr>
          <a:xfrm>
            <a:off x="3085075" y="2522738"/>
            <a:ext cx="1103100" cy="7584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Choosing The Best Model</a:t>
            </a:r>
            <a:endParaRPr sz="1200">
              <a:solidFill>
                <a:srgbClr val="FFFFFF"/>
              </a:solidFill>
            </a:endParaRPr>
          </a:p>
        </p:txBody>
      </p:sp>
      <p:sp>
        <p:nvSpPr>
          <p:cNvPr id="195" name="Google Shape;195;p27"/>
          <p:cNvSpPr/>
          <p:nvPr/>
        </p:nvSpPr>
        <p:spPr>
          <a:xfrm>
            <a:off x="3874265" y="1260997"/>
            <a:ext cx="505800" cy="2784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5230457" y="1260997"/>
            <a:ext cx="606600" cy="2784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140375" y="369225"/>
            <a:ext cx="1697700" cy="703200"/>
          </a:xfrm>
          <a:prstGeom prst="diamond">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Mask R-CNN</a:t>
            </a:r>
            <a:endParaRPr sz="1200">
              <a:solidFill>
                <a:srgbClr val="FFFFFF"/>
              </a:solidFill>
            </a:endParaRPr>
          </a:p>
        </p:txBody>
      </p:sp>
      <p:sp>
        <p:nvSpPr>
          <p:cNvPr id="198" name="Google Shape;198;p27"/>
          <p:cNvSpPr/>
          <p:nvPr/>
        </p:nvSpPr>
        <p:spPr>
          <a:xfrm>
            <a:off x="7025961" y="1428909"/>
            <a:ext cx="437100" cy="1839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431575" y="1206800"/>
            <a:ext cx="1103100" cy="628200"/>
          </a:xfrm>
          <a:prstGeom prst="diamond">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smtClean="0">
                <a:solidFill>
                  <a:srgbClr val="FFFFFF"/>
                </a:solidFill>
              </a:rPr>
              <a:t>SSD</a:t>
            </a:r>
            <a:endParaRPr sz="1200" dirty="0">
              <a:solidFill>
                <a:srgbClr val="FFFFFF"/>
              </a:solidFill>
            </a:endParaRPr>
          </a:p>
        </p:txBody>
      </p:sp>
      <p:sp>
        <p:nvSpPr>
          <p:cNvPr id="200" name="Google Shape;200;p27"/>
          <p:cNvSpPr/>
          <p:nvPr/>
        </p:nvSpPr>
        <p:spPr>
          <a:xfrm rot="5400000">
            <a:off x="6845887" y="1863457"/>
            <a:ext cx="465600" cy="437100"/>
          </a:xfrm>
          <a:prstGeom prst="bentUpArrow">
            <a:avLst>
              <a:gd name="adj1" fmla="val 25000"/>
              <a:gd name="adj2" fmla="val 25000"/>
              <a:gd name="adj3" fmla="val 25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237222" y="1834800"/>
            <a:ext cx="1297500" cy="775200"/>
          </a:xfrm>
          <a:prstGeom prst="diamond">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YOLO v5</a:t>
            </a:r>
            <a:endParaRPr sz="1200">
              <a:solidFill>
                <a:srgbClr val="FFFFFF"/>
              </a:solidFill>
            </a:endParaRPr>
          </a:p>
        </p:txBody>
      </p:sp>
      <p:sp>
        <p:nvSpPr>
          <p:cNvPr id="202" name="Google Shape;202;p27"/>
          <p:cNvSpPr/>
          <p:nvPr/>
        </p:nvSpPr>
        <p:spPr>
          <a:xfrm rot="5400000">
            <a:off x="6192780" y="2153777"/>
            <a:ext cx="554400" cy="1839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rot="10800000">
            <a:off x="5508435" y="2934575"/>
            <a:ext cx="512700" cy="2118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rot="10800000">
            <a:off x="4153519" y="2812158"/>
            <a:ext cx="512700" cy="2118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rot="5400000" flipH="1">
            <a:off x="6700070" y="621272"/>
            <a:ext cx="465600" cy="437100"/>
          </a:xfrm>
          <a:prstGeom prst="bentUpArrow">
            <a:avLst>
              <a:gd name="adj1" fmla="val 25000"/>
              <a:gd name="adj2" fmla="val 25000"/>
              <a:gd name="adj3" fmla="val 25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467375" y="3327300"/>
            <a:ext cx="1425600" cy="879900"/>
          </a:xfrm>
          <a:prstGeom prst="diamond">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bg1"/>
                </a:solidFill>
              </a:rPr>
              <a:t>DeepSORT</a:t>
            </a:r>
            <a:endParaRPr dirty="0">
              <a:solidFill>
                <a:schemeClr val="bg1"/>
              </a:solidFill>
            </a:endParaRPr>
          </a:p>
        </p:txBody>
      </p:sp>
      <p:sp>
        <p:nvSpPr>
          <p:cNvPr id="207" name="Google Shape;207;p27"/>
          <p:cNvSpPr/>
          <p:nvPr/>
        </p:nvSpPr>
        <p:spPr>
          <a:xfrm>
            <a:off x="6999025" y="4257325"/>
            <a:ext cx="1425600" cy="799500"/>
          </a:xfrm>
          <a:prstGeom prst="diamond">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bg1"/>
                </a:solidFill>
              </a:rPr>
              <a:t>GO</a:t>
            </a:r>
            <a:endParaRPr dirty="0">
              <a:solidFill>
                <a:schemeClr val="bg1"/>
              </a:solidFill>
            </a:endParaRPr>
          </a:p>
          <a:p>
            <a:pPr marL="0" lvl="0" indent="0" algn="ctr" rtl="0">
              <a:spcBef>
                <a:spcPts val="0"/>
              </a:spcBef>
              <a:spcAft>
                <a:spcPts val="0"/>
              </a:spcAft>
              <a:buNone/>
            </a:pPr>
            <a:r>
              <a:rPr lang="en-GB" dirty="0">
                <a:solidFill>
                  <a:schemeClr val="bg1"/>
                </a:solidFill>
              </a:rPr>
              <a:t>TURN</a:t>
            </a:r>
            <a:endParaRPr dirty="0">
              <a:solidFill>
                <a:schemeClr val="bg1"/>
              </a:solidFill>
            </a:endParaRPr>
          </a:p>
        </p:txBody>
      </p:sp>
      <p:sp>
        <p:nvSpPr>
          <p:cNvPr id="208" name="Google Shape;208;p27"/>
          <p:cNvSpPr/>
          <p:nvPr/>
        </p:nvSpPr>
        <p:spPr>
          <a:xfrm>
            <a:off x="5918361" y="3664848"/>
            <a:ext cx="1103100" cy="7584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Tracking Data</a:t>
            </a:r>
            <a:endParaRPr sz="1200">
              <a:solidFill>
                <a:srgbClr val="FFFFFF"/>
              </a:solidFill>
            </a:endParaRPr>
          </a:p>
        </p:txBody>
      </p:sp>
      <p:sp>
        <p:nvSpPr>
          <p:cNvPr id="209" name="Google Shape;209;p27"/>
          <p:cNvSpPr/>
          <p:nvPr/>
        </p:nvSpPr>
        <p:spPr>
          <a:xfrm rot="5400000">
            <a:off x="6240012" y="3378021"/>
            <a:ext cx="410700" cy="183900"/>
          </a:xfrm>
          <a:prstGeom prst="rightArrow">
            <a:avLst>
              <a:gd name="adj1" fmla="val 48435"/>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974044" y="3731117"/>
            <a:ext cx="505800" cy="1839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5400000">
            <a:off x="6547663" y="4342087"/>
            <a:ext cx="465600" cy="437100"/>
          </a:xfrm>
          <a:prstGeom prst="bentUpArrow">
            <a:avLst>
              <a:gd name="adj1" fmla="val 25000"/>
              <a:gd name="adj2" fmla="val 25000"/>
              <a:gd name="adj3" fmla="val 25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463218" y="3710590"/>
            <a:ext cx="1009200" cy="775200"/>
          </a:xfrm>
          <a:prstGeom prst="roundRect">
            <a:avLst>
              <a:gd name="adj" fmla="val 16667"/>
            </a:avLst>
          </a:prstGeom>
          <a:solidFill>
            <a:srgbClr val="0C343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Speed and counting</a:t>
            </a:r>
            <a:endParaRPr sz="1200">
              <a:solidFill>
                <a:schemeClr val="lt1"/>
              </a:solidFill>
            </a:endParaRPr>
          </a:p>
        </p:txBody>
      </p:sp>
      <p:sp>
        <p:nvSpPr>
          <p:cNvPr id="213" name="Google Shape;213;p27"/>
          <p:cNvSpPr/>
          <p:nvPr/>
        </p:nvSpPr>
        <p:spPr>
          <a:xfrm rot="10800000">
            <a:off x="5472367" y="3992233"/>
            <a:ext cx="512700" cy="211800"/>
          </a:xfrm>
          <a:prstGeom prst="rightArrow">
            <a:avLst>
              <a:gd name="adj1" fmla="val 50000"/>
              <a:gd name="adj2" fmla="val 50000"/>
            </a:avLst>
          </a:prstGeom>
          <a:solidFill>
            <a:srgbClr val="0C343D"/>
          </a:solidFill>
          <a:ln w="9525" cap="flat" cmpd="sng">
            <a:solidFill>
              <a:srgbClr val="0C34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18</a:t>
            </a:fld>
            <a:endParaRPr sz="1400" b="1"/>
          </a:p>
        </p:txBody>
      </p:sp>
      <p:pic>
        <p:nvPicPr>
          <p:cNvPr id="215" name="Google Shape;215;p27"/>
          <p:cNvPicPr preferRelativeResize="0"/>
          <p:nvPr/>
        </p:nvPicPr>
        <p:blipFill>
          <a:blip r:embed="rId3">
            <a:alphaModFix/>
          </a:blip>
          <a:stretch>
            <a:fillRect/>
          </a:stretch>
        </p:blipFill>
        <p:spPr>
          <a:xfrm>
            <a:off x="94625" y="38760"/>
            <a:ext cx="2675901" cy="4990564"/>
          </a:xfrm>
          <a:prstGeom prst="rect">
            <a:avLst/>
          </a:prstGeom>
          <a:noFill/>
          <a:ln>
            <a:noFill/>
          </a:ln>
        </p:spPr>
      </p:pic>
      <p:sp>
        <p:nvSpPr>
          <p:cNvPr id="216" name="Google Shape;216;p27"/>
          <p:cNvSpPr txBox="1"/>
          <p:nvPr/>
        </p:nvSpPr>
        <p:spPr>
          <a:xfrm>
            <a:off x="94625" y="1968988"/>
            <a:ext cx="27423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500" dirty="0">
                <a:solidFill>
                  <a:schemeClr val="dk1"/>
                </a:solidFill>
                <a:latin typeface="Oswald"/>
                <a:ea typeface="Oswald"/>
                <a:cs typeface="Oswald"/>
                <a:sym typeface="Oswald"/>
              </a:rPr>
              <a:t>Workflow</a:t>
            </a:r>
            <a:endParaRPr sz="2400" dirty="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19</a:t>
            </a:fld>
            <a:endParaRPr sz="1400" b="1"/>
          </a:p>
        </p:txBody>
      </p:sp>
      <p:pic>
        <p:nvPicPr>
          <p:cNvPr id="222" name="Google Shape;222;p28"/>
          <p:cNvPicPr preferRelativeResize="0"/>
          <p:nvPr/>
        </p:nvPicPr>
        <p:blipFill>
          <a:blip r:embed="rId3">
            <a:alphaModFix/>
          </a:blip>
          <a:stretch>
            <a:fillRect/>
          </a:stretch>
        </p:blipFill>
        <p:spPr>
          <a:xfrm>
            <a:off x="1" y="0"/>
            <a:ext cx="9144003" cy="5143499"/>
          </a:xfrm>
          <a:prstGeom prst="rect">
            <a:avLst/>
          </a:prstGeom>
          <a:noFill/>
          <a:ln>
            <a:noFill/>
          </a:ln>
        </p:spPr>
      </p:pic>
      <p:sp>
        <p:nvSpPr>
          <p:cNvPr id="223" name="Google Shape;223;p28"/>
          <p:cNvSpPr txBox="1">
            <a:spLocks noGrp="1"/>
          </p:cNvSpPr>
          <p:nvPr>
            <p:ph type="title"/>
          </p:nvPr>
        </p:nvSpPr>
        <p:spPr>
          <a:xfrm>
            <a:off x="189048" y="1630125"/>
            <a:ext cx="8765908" cy="172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4466" dirty="0">
                <a:solidFill>
                  <a:schemeClr val="accent5"/>
                </a:solidFill>
                <a:latin typeface="Oswald"/>
                <a:ea typeface="Oswald"/>
                <a:cs typeface="Oswald"/>
                <a:sym typeface="Oswald"/>
              </a:rPr>
              <a:t>How We Created Our Customized Dataset  ?</a:t>
            </a:r>
            <a:endParaRPr sz="4466" dirty="0">
              <a:solidFill>
                <a:schemeClr val="accent5"/>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3893900" y="137050"/>
            <a:ext cx="5135452" cy="4877451"/>
          </a:xfrm>
          <a:prstGeom prst="rect">
            <a:avLst/>
          </a:prstGeom>
          <a:noFill/>
          <a:ln>
            <a:noFill/>
          </a:ln>
        </p:spPr>
      </p:pic>
      <p:sp>
        <p:nvSpPr>
          <p:cNvPr id="69" name="Google Shape;69;p14"/>
          <p:cNvSpPr txBox="1">
            <a:spLocks noGrp="1"/>
          </p:cNvSpPr>
          <p:nvPr>
            <p:ph type="title"/>
          </p:nvPr>
        </p:nvSpPr>
        <p:spPr>
          <a:xfrm>
            <a:off x="641900" y="1620750"/>
            <a:ext cx="4045200" cy="14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500">
                <a:solidFill>
                  <a:srgbClr val="000000"/>
                </a:solidFill>
                <a:latin typeface="Oswald"/>
                <a:ea typeface="Oswald"/>
                <a:cs typeface="Oswald"/>
                <a:sym typeface="Oswald"/>
              </a:rPr>
              <a:t>Introduction</a:t>
            </a:r>
            <a:r>
              <a:rPr lang="en-GB" sz="4300">
                <a:solidFill>
                  <a:srgbClr val="FFFFFF"/>
                </a:solidFill>
                <a:latin typeface="Oswald"/>
                <a:ea typeface="Oswald"/>
                <a:cs typeface="Oswald"/>
                <a:sym typeface="Oswald"/>
              </a:rPr>
              <a:t>:</a:t>
            </a:r>
            <a:endParaRPr sz="3600">
              <a:latin typeface="Oswald"/>
              <a:ea typeface="Oswald"/>
              <a:cs typeface="Oswald"/>
              <a:sym typeface="Oswald"/>
            </a:endParaRPr>
          </a:p>
        </p:txBody>
      </p:sp>
      <p:sp>
        <p:nvSpPr>
          <p:cNvPr id="70" name="Google Shape;70;p14"/>
          <p:cNvSpPr txBox="1"/>
          <p:nvPr/>
        </p:nvSpPr>
        <p:spPr>
          <a:xfrm>
            <a:off x="4087450" y="961425"/>
            <a:ext cx="4941900" cy="2685900"/>
          </a:xfrm>
          <a:prstGeom prst="rect">
            <a:avLst/>
          </a:prstGeom>
          <a:noFill/>
          <a:ln>
            <a:noFill/>
          </a:ln>
        </p:spPr>
        <p:txBody>
          <a:bodyPr spcFirstLastPara="1" wrap="square" lIns="91425" tIns="91425" rIns="91425" bIns="91425" anchor="t" anchorCtr="0">
            <a:spAutoFit/>
          </a:bodyPr>
          <a:lstStyle/>
          <a:p>
            <a:pPr marL="12700" marR="12700" lvl="0" indent="0" algn="just" rtl="0">
              <a:lnSpc>
                <a:spcPct val="90000"/>
              </a:lnSpc>
              <a:spcBef>
                <a:spcPts val="300"/>
              </a:spcBef>
              <a:spcAft>
                <a:spcPts val="0"/>
              </a:spcAft>
              <a:buNone/>
            </a:pPr>
            <a:r>
              <a:rPr lang="en-GB" sz="2000">
                <a:solidFill>
                  <a:schemeClr val="accent5"/>
                </a:solidFill>
                <a:latin typeface="Oswald"/>
                <a:ea typeface="Oswald"/>
                <a:cs typeface="Oswald"/>
                <a:sym typeface="Oswald"/>
              </a:rPr>
              <a:t>In this presentation, we propose a traffic surveillance system to detect vehicles from pre recorded video. To-</a:t>
            </a:r>
            <a:endParaRPr sz="2000">
              <a:solidFill>
                <a:schemeClr val="accent5"/>
              </a:solidFill>
              <a:latin typeface="Oswald"/>
              <a:ea typeface="Oswald"/>
              <a:cs typeface="Oswald"/>
              <a:sym typeface="Oswald"/>
            </a:endParaRPr>
          </a:p>
          <a:p>
            <a:pPr marL="12700" marR="12700" lvl="0" indent="0" algn="just" rtl="0">
              <a:lnSpc>
                <a:spcPct val="90000"/>
              </a:lnSpc>
              <a:spcBef>
                <a:spcPts val="300"/>
              </a:spcBef>
              <a:spcAft>
                <a:spcPts val="0"/>
              </a:spcAft>
              <a:buClr>
                <a:schemeClr val="dk1"/>
              </a:buClr>
              <a:buSzPts val="1100"/>
              <a:buFont typeface="Arial"/>
              <a:buNone/>
            </a:pPr>
            <a:endParaRPr sz="2000">
              <a:solidFill>
                <a:schemeClr val="accent5"/>
              </a:solidFill>
              <a:latin typeface="Oswald"/>
              <a:ea typeface="Oswald"/>
              <a:cs typeface="Oswald"/>
              <a:sym typeface="Oswald"/>
            </a:endParaRPr>
          </a:p>
          <a:p>
            <a:pPr marL="0" lvl="0" indent="0" algn="just" rtl="0">
              <a:lnSpc>
                <a:spcPct val="90000"/>
              </a:lnSpc>
              <a:spcBef>
                <a:spcPts val="0"/>
              </a:spcBef>
              <a:spcAft>
                <a:spcPts val="0"/>
              </a:spcAft>
              <a:buClr>
                <a:schemeClr val="dk1"/>
              </a:buClr>
              <a:buSzPts val="1100"/>
              <a:buFont typeface="Arial"/>
              <a:buNone/>
            </a:pPr>
            <a:r>
              <a:rPr lang="en-GB" sz="2000">
                <a:solidFill>
                  <a:schemeClr val="accent5"/>
                </a:solidFill>
                <a:latin typeface="Oswald"/>
                <a:ea typeface="Oswald"/>
                <a:cs typeface="Oswald"/>
                <a:sym typeface="Oswald"/>
              </a:rPr>
              <a:t>●  Categorize vehicles</a:t>
            </a:r>
            <a:endParaRPr sz="2000">
              <a:solidFill>
                <a:schemeClr val="accent5"/>
              </a:solidFill>
              <a:latin typeface="Oswald"/>
              <a:ea typeface="Oswald"/>
              <a:cs typeface="Oswald"/>
              <a:sym typeface="Oswald"/>
            </a:endParaRPr>
          </a:p>
          <a:p>
            <a:pPr marL="0" lvl="0" indent="0" algn="just" rtl="0">
              <a:lnSpc>
                <a:spcPct val="90000"/>
              </a:lnSpc>
              <a:spcBef>
                <a:spcPts val="0"/>
              </a:spcBef>
              <a:spcAft>
                <a:spcPts val="0"/>
              </a:spcAft>
              <a:buClr>
                <a:schemeClr val="dk1"/>
              </a:buClr>
              <a:buSzPts val="1100"/>
              <a:buFont typeface="Arial"/>
              <a:buNone/>
            </a:pPr>
            <a:r>
              <a:rPr lang="en-GB" sz="2000">
                <a:solidFill>
                  <a:schemeClr val="accent5"/>
                </a:solidFill>
                <a:latin typeface="Oswald"/>
                <a:ea typeface="Oswald"/>
                <a:cs typeface="Oswald"/>
                <a:sym typeface="Oswald"/>
              </a:rPr>
              <a:t>●  Estimate vehicle speed</a:t>
            </a:r>
            <a:endParaRPr sz="2000">
              <a:solidFill>
                <a:schemeClr val="accent5"/>
              </a:solidFill>
              <a:latin typeface="Oswald"/>
              <a:ea typeface="Oswald"/>
              <a:cs typeface="Oswald"/>
              <a:sym typeface="Oswald"/>
            </a:endParaRPr>
          </a:p>
          <a:p>
            <a:pPr marL="0" lvl="0" indent="0" algn="just" rtl="0">
              <a:lnSpc>
                <a:spcPct val="90000"/>
              </a:lnSpc>
              <a:spcBef>
                <a:spcPts val="0"/>
              </a:spcBef>
              <a:spcAft>
                <a:spcPts val="0"/>
              </a:spcAft>
              <a:buClr>
                <a:schemeClr val="dk1"/>
              </a:buClr>
              <a:buSzPts val="1100"/>
              <a:buFont typeface="Arial"/>
              <a:buNone/>
            </a:pPr>
            <a:r>
              <a:rPr lang="en-GB" sz="2000">
                <a:solidFill>
                  <a:schemeClr val="accent5"/>
                </a:solidFill>
                <a:latin typeface="Oswald"/>
                <a:ea typeface="Oswald"/>
                <a:cs typeface="Oswald"/>
                <a:sym typeface="Oswald"/>
              </a:rPr>
              <a:t>●  Monitoring traffic flow</a:t>
            </a:r>
            <a:endParaRPr sz="2000">
              <a:solidFill>
                <a:schemeClr val="accent5"/>
              </a:solidFill>
              <a:latin typeface="Oswald"/>
              <a:ea typeface="Oswald"/>
              <a:cs typeface="Oswald"/>
              <a:sym typeface="Oswald"/>
            </a:endParaRPr>
          </a:p>
          <a:p>
            <a:pPr marL="0" lvl="0" indent="0" algn="just" rtl="0">
              <a:lnSpc>
                <a:spcPct val="90000"/>
              </a:lnSpc>
              <a:spcBef>
                <a:spcPts val="0"/>
              </a:spcBef>
              <a:spcAft>
                <a:spcPts val="0"/>
              </a:spcAft>
              <a:buClr>
                <a:schemeClr val="dk1"/>
              </a:buClr>
              <a:buSzPts val="1100"/>
              <a:buFont typeface="Arial"/>
              <a:buNone/>
            </a:pPr>
            <a:r>
              <a:rPr lang="en-GB" sz="2000">
                <a:solidFill>
                  <a:schemeClr val="accent5"/>
                </a:solidFill>
                <a:latin typeface="Oswald"/>
                <a:ea typeface="Oswald"/>
                <a:cs typeface="Oswald"/>
                <a:sym typeface="Oswald"/>
              </a:rPr>
              <a:t>●  Analyze traffic for transporting planning</a:t>
            </a:r>
            <a:endParaRPr sz="2000">
              <a:solidFill>
                <a:schemeClr val="accent5"/>
              </a:solidFill>
              <a:latin typeface="Oswald"/>
              <a:ea typeface="Oswald"/>
              <a:cs typeface="Oswald"/>
              <a:sym typeface="Oswald"/>
            </a:endParaRPr>
          </a:p>
        </p:txBody>
      </p:sp>
      <p:sp>
        <p:nvSpPr>
          <p:cNvPr id="71" name="Google Shape;7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a:t>
            </a:fld>
            <a:endParaRPr sz="14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9"/>
          <p:cNvPicPr preferRelativeResize="0"/>
          <p:nvPr/>
        </p:nvPicPr>
        <p:blipFill>
          <a:blip r:embed="rId3">
            <a:alphaModFix/>
          </a:blip>
          <a:stretch>
            <a:fillRect/>
          </a:stretch>
        </p:blipFill>
        <p:spPr>
          <a:xfrm>
            <a:off x="173700" y="212975"/>
            <a:ext cx="5644125" cy="4717525"/>
          </a:xfrm>
          <a:prstGeom prst="rect">
            <a:avLst/>
          </a:prstGeom>
          <a:noFill/>
          <a:ln>
            <a:noFill/>
          </a:ln>
        </p:spPr>
      </p:pic>
      <p:sp>
        <p:nvSpPr>
          <p:cNvPr id="229" name="Google Shape;22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20</a:t>
            </a:fld>
            <a:endParaRPr sz="1400" b="1"/>
          </a:p>
        </p:txBody>
      </p:sp>
      <p:pic>
        <p:nvPicPr>
          <p:cNvPr id="230" name="Google Shape;230;p29"/>
          <p:cNvPicPr preferRelativeResize="0"/>
          <p:nvPr/>
        </p:nvPicPr>
        <p:blipFill>
          <a:blip r:embed="rId4">
            <a:alphaModFix/>
          </a:blip>
          <a:stretch>
            <a:fillRect/>
          </a:stretch>
        </p:blipFill>
        <p:spPr>
          <a:xfrm>
            <a:off x="6099575" y="1495150"/>
            <a:ext cx="2595901" cy="1691649"/>
          </a:xfrm>
          <a:prstGeom prst="rect">
            <a:avLst/>
          </a:prstGeom>
          <a:noFill/>
          <a:ln>
            <a:noFill/>
          </a:ln>
        </p:spPr>
      </p:pic>
      <p:sp>
        <p:nvSpPr>
          <p:cNvPr id="231" name="Google Shape;231;p29"/>
          <p:cNvSpPr txBox="1"/>
          <p:nvPr/>
        </p:nvSpPr>
        <p:spPr>
          <a:xfrm>
            <a:off x="6139575" y="1632975"/>
            <a:ext cx="2595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dk1"/>
                </a:solidFill>
                <a:latin typeface="Oswald"/>
                <a:ea typeface="Oswald"/>
                <a:cs typeface="Oswald"/>
                <a:sym typeface="Oswald"/>
              </a:rPr>
              <a:t>STEP 1</a:t>
            </a:r>
            <a:r>
              <a:rPr lang="en-GB" sz="2000">
                <a:solidFill>
                  <a:schemeClr val="dk1"/>
                </a:solidFill>
                <a:latin typeface="Oswald"/>
                <a:ea typeface="Oswald"/>
                <a:cs typeface="Oswald"/>
                <a:sym typeface="Oswald"/>
              </a:rPr>
              <a:t> </a:t>
            </a:r>
            <a:r>
              <a:rPr lang="en-GB" sz="2000" b="1">
                <a:solidFill>
                  <a:schemeClr val="dk1"/>
                </a:solidFill>
                <a:latin typeface="Oswald"/>
                <a:ea typeface="Oswald"/>
                <a:cs typeface="Oswald"/>
                <a:sym typeface="Oswald"/>
              </a:rPr>
              <a:t>:</a:t>
            </a:r>
            <a:r>
              <a:rPr lang="en-GB" sz="2000">
                <a:solidFill>
                  <a:schemeClr val="dk1"/>
                </a:solidFill>
                <a:latin typeface="Oswald"/>
                <a:ea typeface="Oswald"/>
                <a:cs typeface="Oswald"/>
                <a:sym typeface="Oswald"/>
              </a:rPr>
              <a:t> </a:t>
            </a:r>
            <a:endParaRPr sz="2000">
              <a:solidFill>
                <a:schemeClr val="dk1"/>
              </a:solidFill>
              <a:latin typeface="Oswald"/>
              <a:ea typeface="Oswald"/>
              <a:cs typeface="Oswald"/>
              <a:sym typeface="Oswald"/>
            </a:endParaRPr>
          </a:p>
          <a:p>
            <a:pPr marL="0" lvl="0" indent="0" algn="l" rtl="0">
              <a:spcBef>
                <a:spcPts val="0"/>
              </a:spcBef>
              <a:spcAft>
                <a:spcPts val="0"/>
              </a:spcAft>
              <a:buNone/>
            </a:pP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We take our pre recorded videos as input.</a:t>
            </a:r>
            <a:endParaRPr sz="2000">
              <a:solidFill>
                <a:schemeClr val="dk1"/>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0"/>
          <p:cNvPicPr preferRelativeResize="0"/>
          <p:nvPr/>
        </p:nvPicPr>
        <p:blipFill>
          <a:blip r:embed="rId3">
            <a:alphaModFix/>
          </a:blip>
          <a:stretch>
            <a:fillRect/>
          </a:stretch>
        </p:blipFill>
        <p:spPr>
          <a:xfrm>
            <a:off x="902150" y="152400"/>
            <a:ext cx="4201026" cy="4838700"/>
          </a:xfrm>
          <a:prstGeom prst="rect">
            <a:avLst/>
          </a:prstGeom>
          <a:noFill/>
          <a:ln>
            <a:noFill/>
          </a:ln>
        </p:spPr>
      </p:pic>
      <p:sp>
        <p:nvSpPr>
          <p:cNvPr id="237" name="Google Shape;23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21</a:t>
            </a:fld>
            <a:endParaRPr sz="1400" b="1"/>
          </a:p>
        </p:txBody>
      </p:sp>
      <p:pic>
        <p:nvPicPr>
          <p:cNvPr id="238" name="Google Shape;238;p30"/>
          <p:cNvPicPr preferRelativeResize="0"/>
          <p:nvPr/>
        </p:nvPicPr>
        <p:blipFill>
          <a:blip r:embed="rId4">
            <a:alphaModFix/>
          </a:blip>
          <a:stretch>
            <a:fillRect/>
          </a:stretch>
        </p:blipFill>
        <p:spPr>
          <a:xfrm>
            <a:off x="6090050" y="1504675"/>
            <a:ext cx="2595901" cy="1691649"/>
          </a:xfrm>
          <a:prstGeom prst="rect">
            <a:avLst/>
          </a:prstGeom>
          <a:noFill/>
          <a:ln>
            <a:noFill/>
          </a:ln>
        </p:spPr>
      </p:pic>
      <p:sp>
        <p:nvSpPr>
          <p:cNvPr id="239" name="Google Shape;239;p30"/>
          <p:cNvSpPr txBox="1"/>
          <p:nvPr/>
        </p:nvSpPr>
        <p:spPr>
          <a:xfrm>
            <a:off x="6147200" y="1642500"/>
            <a:ext cx="2595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dk1"/>
                </a:solidFill>
                <a:latin typeface="Oswald"/>
                <a:ea typeface="Oswald"/>
                <a:cs typeface="Oswald"/>
                <a:sym typeface="Oswald"/>
              </a:rPr>
              <a:t>STEP 2</a:t>
            </a:r>
            <a:r>
              <a:rPr lang="en-GB" sz="2000">
                <a:solidFill>
                  <a:schemeClr val="dk1"/>
                </a:solidFill>
                <a:latin typeface="Oswald"/>
                <a:ea typeface="Oswald"/>
                <a:cs typeface="Oswald"/>
                <a:sym typeface="Oswald"/>
              </a:rPr>
              <a:t> </a:t>
            </a:r>
            <a:r>
              <a:rPr lang="en-GB" sz="2000" b="1">
                <a:solidFill>
                  <a:schemeClr val="dk1"/>
                </a:solidFill>
                <a:latin typeface="Oswald"/>
                <a:ea typeface="Oswald"/>
                <a:cs typeface="Oswald"/>
                <a:sym typeface="Oswald"/>
              </a:rPr>
              <a:t>:</a:t>
            </a:r>
            <a:r>
              <a:rPr lang="en-GB" sz="2000">
                <a:solidFill>
                  <a:schemeClr val="dk1"/>
                </a:solidFill>
                <a:latin typeface="Oswald"/>
                <a:ea typeface="Oswald"/>
                <a:cs typeface="Oswald"/>
                <a:sym typeface="Oswald"/>
              </a:rPr>
              <a:t> </a:t>
            </a:r>
            <a:endParaRPr sz="2000">
              <a:solidFill>
                <a:schemeClr val="dk1"/>
              </a:solidFill>
              <a:latin typeface="Oswald"/>
              <a:ea typeface="Oswald"/>
              <a:cs typeface="Oswald"/>
              <a:sym typeface="Oswald"/>
            </a:endParaRPr>
          </a:p>
          <a:p>
            <a:pPr marL="0" lvl="0" indent="0" algn="l" rtl="0">
              <a:spcBef>
                <a:spcPts val="0"/>
              </a:spcBef>
              <a:spcAft>
                <a:spcPts val="0"/>
              </a:spcAft>
              <a:buNone/>
            </a:pP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From those videos, we have generated images.</a:t>
            </a:r>
            <a:endParaRPr sz="2000">
              <a:solidFill>
                <a:schemeClr val="dk1"/>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152400" y="152400"/>
            <a:ext cx="5615514" cy="4838701"/>
          </a:xfrm>
          <a:prstGeom prst="rect">
            <a:avLst/>
          </a:prstGeom>
          <a:noFill/>
          <a:ln>
            <a:noFill/>
          </a:ln>
        </p:spPr>
      </p:pic>
      <p:sp>
        <p:nvSpPr>
          <p:cNvPr id="245" name="Google Shape;2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22</a:t>
            </a:fld>
            <a:endParaRPr sz="1400" b="1"/>
          </a:p>
        </p:txBody>
      </p:sp>
      <p:pic>
        <p:nvPicPr>
          <p:cNvPr id="246" name="Google Shape;246;p31"/>
          <p:cNvPicPr preferRelativeResize="0"/>
          <p:nvPr/>
        </p:nvPicPr>
        <p:blipFill>
          <a:blip r:embed="rId4">
            <a:alphaModFix/>
          </a:blip>
          <a:stretch>
            <a:fillRect/>
          </a:stretch>
        </p:blipFill>
        <p:spPr>
          <a:xfrm>
            <a:off x="6013950" y="1368975"/>
            <a:ext cx="2831401" cy="2647500"/>
          </a:xfrm>
          <a:prstGeom prst="rect">
            <a:avLst/>
          </a:prstGeom>
          <a:noFill/>
          <a:ln>
            <a:noFill/>
          </a:ln>
        </p:spPr>
      </p:pic>
      <p:sp>
        <p:nvSpPr>
          <p:cNvPr id="247" name="Google Shape;247;p31"/>
          <p:cNvSpPr txBox="1"/>
          <p:nvPr/>
        </p:nvSpPr>
        <p:spPr>
          <a:xfrm>
            <a:off x="6013950" y="1368975"/>
            <a:ext cx="30072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dk1"/>
                </a:solidFill>
                <a:latin typeface="Oswald"/>
                <a:ea typeface="Oswald"/>
                <a:cs typeface="Oswald"/>
                <a:sym typeface="Oswald"/>
              </a:rPr>
              <a:t>STEP 3</a:t>
            </a:r>
            <a:r>
              <a:rPr lang="en-GB" sz="2000">
                <a:solidFill>
                  <a:schemeClr val="dk1"/>
                </a:solidFill>
                <a:latin typeface="Oswald"/>
                <a:ea typeface="Oswald"/>
                <a:cs typeface="Oswald"/>
                <a:sym typeface="Oswald"/>
              </a:rPr>
              <a:t> </a:t>
            </a:r>
            <a:r>
              <a:rPr lang="en-GB" sz="2000" b="1">
                <a:solidFill>
                  <a:schemeClr val="dk1"/>
                </a:solidFill>
                <a:latin typeface="Oswald"/>
                <a:ea typeface="Oswald"/>
                <a:cs typeface="Oswald"/>
                <a:sym typeface="Oswald"/>
              </a:rPr>
              <a:t>:</a:t>
            </a:r>
            <a:r>
              <a:rPr lang="en-GB" sz="2000">
                <a:solidFill>
                  <a:schemeClr val="dk1"/>
                </a:solidFill>
                <a:latin typeface="Oswald"/>
                <a:ea typeface="Oswald"/>
                <a:cs typeface="Oswald"/>
                <a:sym typeface="Oswald"/>
              </a:rPr>
              <a:t> </a:t>
            </a:r>
            <a:endParaRPr sz="2000">
              <a:solidFill>
                <a:schemeClr val="dk1"/>
              </a:solidFill>
              <a:latin typeface="Oswald"/>
              <a:ea typeface="Oswald"/>
              <a:cs typeface="Oswald"/>
              <a:sym typeface="Oswald"/>
            </a:endParaRPr>
          </a:p>
          <a:p>
            <a:pPr marL="0" lvl="0" indent="0" algn="l" rtl="0">
              <a:spcBef>
                <a:spcPts val="0"/>
              </a:spcBef>
              <a:spcAft>
                <a:spcPts val="0"/>
              </a:spcAft>
              <a:buNone/>
            </a:pP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In Image Processing,</a:t>
            </a: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we skipped blur and hazy images. All images are reduced to </a:t>
            </a:r>
            <a:r>
              <a:rPr lang="en-GB" sz="2000" b="1">
                <a:solidFill>
                  <a:schemeClr val="dk1"/>
                </a:solidFill>
                <a:latin typeface="Oswald"/>
                <a:ea typeface="Oswald"/>
                <a:cs typeface="Oswald"/>
                <a:sym typeface="Oswald"/>
              </a:rPr>
              <a:t>64px</a:t>
            </a:r>
            <a:r>
              <a:rPr lang="en-GB" sz="2000">
                <a:solidFill>
                  <a:schemeClr val="dk1"/>
                </a:solidFill>
                <a:latin typeface="Oswald"/>
                <a:ea typeface="Oswald"/>
                <a:cs typeface="Oswald"/>
                <a:sym typeface="Oswald"/>
              </a:rPr>
              <a:t> to </a:t>
            </a:r>
            <a:r>
              <a:rPr lang="en-GB" sz="2000" b="1">
                <a:solidFill>
                  <a:schemeClr val="dk1"/>
                </a:solidFill>
                <a:latin typeface="Oswald"/>
                <a:ea typeface="Oswald"/>
                <a:cs typeface="Oswald"/>
                <a:sym typeface="Oswald"/>
              </a:rPr>
              <a:t>64 px</a:t>
            </a:r>
            <a:r>
              <a:rPr lang="en-GB" sz="2000">
                <a:solidFill>
                  <a:schemeClr val="dk1"/>
                </a:solidFill>
                <a:latin typeface="Oswald"/>
                <a:ea typeface="Oswald"/>
                <a:cs typeface="Oswald"/>
                <a:sym typeface="Oswald"/>
              </a:rPr>
              <a:t> &amp;</a:t>
            </a:r>
            <a:br>
              <a:rPr lang="en-GB" sz="2000">
                <a:solidFill>
                  <a:schemeClr val="dk1"/>
                </a:solidFill>
                <a:latin typeface="Oswald"/>
                <a:ea typeface="Oswald"/>
                <a:cs typeface="Oswald"/>
                <a:sym typeface="Oswald"/>
              </a:rPr>
            </a:br>
            <a:r>
              <a:rPr lang="en-GB" sz="2000">
                <a:solidFill>
                  <a:schemeClr val="dk1"/>
                </a:solidFill>
                <a:latin typeface="Oswald"/>
                <a:ea typeface="Oswald"/>
                <a:cs typeface="Oswald"/>
                <a:sym typeface="Oswald"/>
              </a:rPr>
              <a:t>size under </a:t>
            </a:r>
            <a:r>
              <a:rPr lang="en-GB" sz="2000" b="1">
                <a:solidFill>
                  <a:schemeClr val="dk1"/>
                </a:solidFill>
                <a:latin typeface="Oswald"/>
                <a:ea typeface="Oswald"/>
                <a:cs typeface="Oswald"/>
                <a:sym typeface="Oswald"/>
              </a:rPr>
              <a:t>40kb </a:t>
            </a:r>
            <a:r>
              <a:rPr lang="en-GB" sz="2000">
                <a:solidFill>
                  <a:schemeClr val="dk1"/>
                </a:solidFill>
                <a:latin typeface="Oswald"/>
                <a:ea typeface="Oswald"/>
                <a:cs typeface="Oswald"/>
                <a:sym typeface="Oswald"/>
              </a:rPr>
              <a:t>image format is</a:t>
            </a:r>
            <a:r>
              <a:rPr lang="en-GB" sz="2000" b="1">
                <a:solidFill>
                  <a:schemeClr val="dk1"/>
                </a:solidFill>
                <a:latin typeface="Oswald"/>
                <a:ea typeface="Oswald"/>
                <a:cs typeface="Oswald"/>
                <a:sym typeface="Oswald"/>
              </a:rPr>
              <a:t> JPG</a:t>
            </a:r>
            <a:endParaRPr sz="2000" b="1">
              <a:solidFill>
                <a:schemeClr val="dk1"/>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57150" y="152400"/>
            <a:ext cx="7077651" cy="4464826"/>
          </a:xfrm>
          <a:prstGeom prst="rect">
            <a:avLst/>
          </a:prstGeom>
          <a:noFill/>
          <a:ln>
            <a:noFill/>
          </a:ln>
        </p:spPr>
      </p:pic>
      <p:sp>
        <p:nvSpPr>
          <p:cNvPr id="253" name="Google Shape;25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23</a:t>
            </a:fld>
            <a:endParaRPr sz="1400" b="1"/>
          </a:p>
        </p:txBody>
      </p:sp>
      <p:pic>
        <p:nvPicPr>
          <p:cNvPr id="254" name="Google Shape;254;p32"/>
          <p:cNvPicPr preferRelativeResize="0"/>
          <p:nvPr/>
        </p:nvPicPr>
        <p:blipFill>
          <a:blip r:embed="rId4">
            <a:alphaModFix/>
          </a:blip>
          <a:stretch>
            <a:fillRect/>
          </a:stretch>
        </p:blipFill>
        <p:spPr>
          <a:xfrm>
            <a:off x="7499275" y="1399900"/>
            <a:ext cx="1406126" cy="2143398"/>
          </a:xfrm>
          <a:prstGeom prst="rect">
            <a:avLst/>
          </a:prstGeom>
          <a:noFill/>
          <a:ln>
            <a:noFill/>
          </a:ln>
        </p:spPr>
      </p:pic>
      <p:sp>
        <p:nvSpPr>
          <p:cNvPr id="255" name="Google Shape;255;p32"/>
          <p:cNvSpPr txBox="1"/>
          <p:nvPr/>
        </p:nvSpPr>
        <p:spPr>
          <a:xfrm>
            <a:off x="7562625" y="1474350"/>
            <a:ext cx="1667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dk1"/>
                </a:solidFill>
                <a:latin typeface="Oswald"/>
                <a:ea typeface="Oswald"/>
                <a:cs typeface="Oswald"/>
                <a:sym typeface="Oswald"/>
              </a:rPr>
              <a:t>STEP 4</a:t>
            </a:r>
            <a:r>
              <a:rPr lang="en-GB" sz="2000">
                <a:solidFill>
                  <a:schemeClr val="dk1"/>
                </a:solidFill>
                <a:latin typeface="Oswald"/>
                <a:ea typeface="Oswald"/>
                <a:cs typeface="Oswald"/>
                <a:sym typeface="Oswald"/>
              </a:rPr>
              <a:t> </a:t>
            </a:r>
            <a:r>
              <a:rPr lang="en-GB" sz="2000" b="1">
                <a:solidFill>
                  <a:schemeClr val="dk1"/>
                </a:solidFill>
                <a:latin typeface="Oswald"/>
                <a:ea typeface="Oswald"/>
                <a:cs typeface="Oswald"/>
                <a:sym typeface="Oswald"/>
              </a:rPr>
              <a:t>:</a:t>
            </a:r>
            <a:endParaRPr sz="2000" b="1">
              <a:solidFill>
                <a:schemeClr val="dk1"/>
              </a:solidFill>
              <a:latin typeface="Oswald"/>
              <a:ea typeface="Oswald"/>
              <a:cs typeface="Oswald"/>
              <a:sym typeface="Oswald"/>
            </a:endParaRPr>
          </a:p>
          <a:p>
            <a:pPr marL="0" lvl="0" indent="0" algn="l" rtl="0">
              <a:spcBef>
                <a:spcPts val="0"/>
              </a:spcBef>
              <a:spcAft>
                <a:spcPts val="0"/>
              </a:spcAft>
              <a:buNone/>
            </a:pP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Annotating Images</a:t>
            </a:r>
            <a:endParaRPr sz="2000">
              <a:solidFill>
                <a:schemeClr val="dk1"/>
              </a:solidFill>
              <a:latin typeface="Oswald"/>
              <a:ea typeface="Oswald"/>
              <a:cs typeface="Oswald"/>
              <a:sym typeface="Oswald"/>
            </a:endParaRPr>
          </a:p>
          <a:p>
            <a:pPr marL="0" lvl="0" indent="0" algn="l" rtl="0">
              <a:spcBef>
                <a:spcPts val="0"/>
              </a:spcBef>
              <a:spcAft>
                <a:spcPts val="0"/>
              </a:spcAft>
              <a:buNone/>
            </a:pPr>
            <a:r>
              <a:rPr lang="en-GB" sz="2000">
                <a:solidFill>
                  <a:schemeClr val="dk1"/>
                </a:solidFill>
                <a:latin typeface="Oswald"/>
                <a:ea typeface="Oswald"/>
                <a:cs typeface="Oswald"/>
                <a:sym typeface="Oswald"/>
              </a:rPr>
              <a:t>Using </a:t>
            </a:r>
            <a:r>
              <a:rPr lang="en-GB" sz="2000" b="1">
                <a:solidFill>
                  <a:schemeClr val="dk1"/>
                </a:solidFill>
                <a:latin typeface="Oswald"/>
                <a:ea typeface="Oswald"/>
                <a:cs typeface="Oswald"/>
                <a:sym typeface="Oswald"/>
              </a:rPr>
              <a:t>LabelIMG</a:t>
            </a:r>
            <a:endParaRPr sz="2000" b="1">
              <a:solidFill>
                <a:schemeClr val="dk1"/>
              </a:solidFill>
              <a:latin typeface="Oswald"/>
              <a:ea typeface="Oswald"/>
              <a:cs typeface="Oswald"/>
              <a:sym typeface="Oswald"/>
            </a:endParaRPr>
          </a:p>
          <a:p>
            <a:pPr marL="0" lvl="0" indent="0" algn="l" rtl="0">
              <a:spcBef>
                <a:spcPts val="0"/>
              </a:spcBef>
              <a:spcAft>
                <a:spcPts val="0"/>
              </a:spcAft>
              <a:buNone/>
            </a:pPr>
            <a:endParaRPr sz="2000" b="1">
              <a:latin typeface="Oswald"/>
              <a:ea typeface="Oswald"/>
              <a:cs typeface="Oswald"/>
              <a:sym typeface="Oswald"/>
            </a:endParaRPr>
          </a:p>
          <a:p>
            <a:pPr marL="0" lvl="0" indent="0" algn="l" rtl="0">
              <a:spcBef>
                <a:spcPts val="0"/>
              </a:spcBef>
              <a:spcAft>
                <a:spcPts val="0"/>
              </a:spcAft>
              <a:buNone/>
            </a:pPr>
            <a:endParaRPr sz="20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152400" y="152400"/>
            <a:ext cx="4282249" cy="4838700"/>
          </a:xfrm>
          <a:prstGeom prst="rect">
            <a:avLst/>
          </a:prstGeom>
          <a:noFill/>
          <a:ln>
            <a:noFill/>
          </a:ln>
        </p:spPr>
      </p:pic>
      <p:sp>
        <p:nvSpPr>
          <p:cNvPr id="261" name="Google Shape;26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24</a:t>
            </a:fld>
            <a:endParaRPr sz="1400" b="1"/>
          </a:p>
        </p:txBody>
      </p:sp>
      <p:pic>
        <p:nvPicPr>
          <p:cNvPr id="262" name="Google Shape;262;p33"/>
          <p:cNvPicPr preferRelativeResize="0"/>
          <p:nvPr/>
        </p:nvPicPr>
        <p:blipFill>
          <a:blip r:embed="rId4">
            <a:alphaModFix/>
          </a:blip>
          <a:stretch>
            <a:fillRect/>
          </a:stretch>
        </p:blipFill>
        <p:spPr>
          <a:xfrm>
            <a:off x="5747150" y="1533250"/>
            <a:ext cx="2725308" cy="1691649"/>
          </a:xfrm>
          <a:prstGeom prst="rect">
            <a:avLst/>
          </a:prstGeom>
          <a:noFill/>
          <a:ln>
            <a:noFill/>
          </a:ln>
        </p:spPr>
      </p:pic>
      <p:sp>
        <p:nvSpPr>
          <p:cNvPr id="263" name="Google Shape;263;p33"/>
          <p:cNvSpPr txBox="1"/>
          <p:nvPr/>
        </p:nvSpPr>
        <p:spPr>
          <a:xfrm>
            <a:off x="5747149" y="1609425"/>
            <a:ext cx="2860137"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dk1"/>
                </a:solidFill>
                <a:latin typeface="Oswald"/>
                <a:ea typeface="Oswald"/>
                <a:cs typeface="Oswald"/>
                <a:sym typeface="Oswald"/>
              </a:rPr>
              <a:t>STEP 5 :</a:t>
            </a:r>
            <a:r>
              <a:rPr lang="en-GB" sz="2200" dirty="0">
                <a:solidFill>
                  <a:schemeClr val="dk1"/>
                </a:solidFill>
                <a:latin typeface="Oswald"/>
                <a:ea typeface="Oswald"/>
                <a:cs typeface="Oswald"/>
                <a:sym typeface="Oswald"/>
              </a:rPr>
              <a:t> </a:t>
            </a:r>
            <a:endParaRPr sz="2200" dirty="0">
              <a:solidFill>
                <a:schemeClr val="dk1"/>
              </a:solidFill>
              <a:latin typeface="Oswald"/>
              <a:ea typeface="Oswald"/>
              <a:cs typeface="Oswald"/>
              <a:sym typeface="Oswald"/>
            </a:endParaRPr>
          </a:p>
          <a:p>
            <a:pPr marL="0" lvl="0" indent="0" algn="l" rtl="0">
              <a:spcBef>
                <a:spcPts val="0"/>
              </a:spcBef>
              <a:spcAft>
                <a:spcPts val="0"/>
              </a:spcAft>
              <a:buNone/>
            </a:pPr>
            <a:endParaRPr sz="2200" dirty="0">
              <a:solidFill>
                <a:schemeClr val="dk1"/>
              </a:solidFill>
              <a:latin typeface="Oswald"/>
              <a:ea typeface="Oswald"/>
              <a:cs typeface="Oswald"/>
              <a:sym typeface="Oswald"/>
            </a:endParaRPr>
          </a:p>
          <a:p>
            <a:pPr marL="0" lvl="0" indent="0" algn="l" rtl="0">
              <a:spcBef>
                <a:spcPts val="0"/>
              </a:spcBef>
              <a:spcAft>
                <a:spcPts val="0"/>
              </a:spcAft>
              <a:buNone/>
            </a:pPr>
            <a:r>
              <a:rPr lang="en-GB" sz="2200" dirty="0">
                <a:solidFill>
                  <a:schemeClr val="dk1"/>
                </a:solidFill>
                <a:latin typeface="Oswald"/>
                <a:ea typeface="Oswald"/>
                <a:cs typeface="Oswald"/>
                <a:sym typeface="Oswald"/>
              </a:rPr>
              <a:t>Dividing Images and labels in train and test.</a:t>
            </a:r>
            <a:r>
              <a:rPr lang="en-GB" sz="2200" dirty="0">
                <a:latin typeface="Oswald"/>
                <a:ea typeface="Oswald"/>
                <a:cs typeface="Oswald"/>
                <a:sym typeface="Oswald"/>
              </a:rPr>
              <a:t> </a:t>
            </a:r>
            <a:endParaRPr sz="2200" dirty="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25</a:t>
            </a:fld>
            <a:endParaRPr sz="1400" b="1"/>
          </a:p>
        </p:txBody>
      </p:sp>
      <p:pic>
        <p:nvPicPr>
          <p:cNvPr id="269" name="Google Shape;269;p34"/>
          <p:cNvPicPr preferRelativeResize="0"/>
          <p:nvPr/>
        </p:nvPicPr>
        <p:blipFill>
          <a:blip r:embed="rId3">
            <a:alphaModFix/>
          </a:blip>
          <a:stretch>
            <a:fillRect/>
          </a:stretch>
        </p:blipFill>
        <p:spPr>
          <a:xfrm>
            <a:off x="0" y="0"/>
            <a:ext cx="9144003" cy="5200651"/>
          </a:xfrm>
          <a:prstGeom prst="rect">
            <a:avLst/>
          </a:prstGeom>
          <a:noFill/>
          <a:ln>
            <a:noFill/>
          </a:ln>
        </p:spPr>
      </p:pic>
      <p:sp>
        <p:nvSpPr>
          <p:cNvPr id="270" name="Google Shape;270;p34"/>
          <p:cNvSpPr txBox="1">
            <a:spLocks noGrp="1"/>
          </p:cNvSpPr>
          <p:nvPr>
            <p:ph type="title"/>
          </p:nvPr>
        </p:nvSpPr>
        <p:spPr>
          <a:xfrm>
            <a:off x="255250" y="1811100"/>
            <a:ext cx="8520600" cy="172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4566">
                <a:solidFill>
                  <a:schemeClr val="accent5"/>
                </a:solidFill>
                <a:latin typeface="Oswald"/>
                <a:ea typeface="Oswald"/>
                <a:cs typeface="Oswald"/>
                <a:sym typeface="Oswald"/>
              </a:rPr>
              <a:t>Vehicle Detection</a:t>
            </a:r>
            <a:endParaRPr sz="4566">
              <a:solidFill>
                <a:schemeClr val="accent5"/>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5"/>
          <p:cNvPicPr preferRelativeResize="0"/>
          <p:nvPr/>
        </p:nvPicPr>
        <p:blipFill>
          <a:blip r:embed="rId3">
            <a:alphaModFix/>
          </a:blip>
          <a:stretch>
            <a:fillRect/>
          </a:stretch>
        </p:blipFill>
        <p:spPr>
          <a:xfrm>
            <a:off x="668350" y="152400"/>
            <a:ext cx="4765376" cy="4838700"/>
          </a:xfrm>
          <a:prstGeom prst="rect">
            <a:avLst/>
          </a:prstGeom>
          <a:noFill/>
          <a:ln>
            <a:noFill/>
          </a:ln>
        </p:spPr>
      </p:pic>
      <p:pic>
        <p:nvPicPr>
          <p:cNvPr id="276" name="Google Shape;276;p35"/>
          <p:cNvPicPr preferRelativeResize="0"/>
          <p:nvPr/>
        </p:nvPicPr>
        <p:blipFill>
          <a:blip r:embed="rId4">
            <a:alphaModFix/>
          </a:blip>
          <a:stretch>
            <a:fillRect/>
          </a:stretch>
        </p:blipFill>
        <p:spPr>
          <a:xfrm>
            <a:off x="5505450" y="152400"/>
            <a:ext cx="3515699" cy="4558676"/>
          </a:xfrm>
          <a:prstGeom prst="rect">
            <a:avLst/>
          </a:prstGeom>
          <a:noFill/>
          <a:ln>
            <a:noFill/>
          </a:ln>
        </p:spPr>
      </p:pic>
      <p:sp>
        <p:nvSpPr>
          <p:cNvPr id="277" name="Google Shape;277;p35"/>
          <p:cNvSpPr txBox="1"/>
          <p:nvPr/>
        </p:nvSpPr>
        <p:spPr>
          <a:xfrm>
            <a:off x="5933575" y="838450"/>
            <a:ext cx="27348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Oswald"/>
                <a:ea typeface="Oswald"/>
                <a:cs typeface="Oswald"/>
                <a:sym typeface="Oswald"/>
              </a:rPr>
              <a:t>Steps Include Here :</a:t>
            </a:r>
            <a:endParaRPr sz="2500">
              <a:latin typeface="Oswald"/>
              <a:ea typeface="Oswald"/>
              <a:cs typeface="Oswald"/>
              <a:sym typeface="Oswald"/>
            </a:endParaRPr>
          </a:p>
          <a:p>
            <a:pPr marL="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Using Deep Learning</a:t>
            </a:r>
            <a:endParaRPr sz="2000">
              <a:latin typeface="Oswald"/>
              <a:ea typeface="Oswald"/>
              <a:cs typeface="Oswald"/>
              <a:sym typeface="Oswald"/>
            </a:endParaRPr>
          </a:p>
          <a:p>
            <a:pPr marL="457200" lvl="0" indent="0" algn="l" rtl="0">
              <a:spcBef>
                <a:spcPts val="0"/>
              </a:spcBef>
              <a:spcAft>
                <a:spcPts val="0"/>
              </a:spcAft>
              <a:buNone/>
            </a:pPr>
            <a:r>
              <a:rPr lang="en-GB" sz="2000">
                <a:latin typeface="Oswald"/>
                <a:ea typeface="Oswald"/>
                <a:cs typeface="Oswald"/>
                <a:sym typeface="Oswald"/>
              </a:rPr>
              <a:t>Modules</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Training Data</a:t>
            </a:r>
            <a:endParaRPr sz="2000">
              <a:latin typeface="Oswald"/>
              <a:ea typeface="Oswald"/>
              <a:cs typeface="Oswald"/>
              <a:sym typeface="Oswald"/>
            </a:endParaRPr>
          </a:p>
          <a:p>
            <a:pPr marL="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Testing Data</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Show Detection Result</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p:txBody>
      </p:sp>
      <p:sp>
        <p:nvSpPr>
          <p:cNvPr id="278" name="Google Shape;27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26</a:t>
            </a:fld>
            <a:endParaRPr sz="1400" b="1"/>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6"/>
          <p:cNvPicPr preferRelativeResize="0"/>
          <p:nvPr/>
        </p:nvPicPr>
        <p:blipFill>
          <a:blip r:embed="rId3">
            <a:alphaModFix/>
          </a:blip>
          <a:stretch>
            <a:fillRect/>
          </a:stretch>
        </p:blipFill>
        <p:spPr>
          <a:xfrm>
            <a:off x="152400" y="152400"/>
            <a:ext cx="5789073" cy="4838700"/>
          </a:xfrm>
          <a:prstGeom prst="rect">
            <a:avLst/>
          </a:prstGeom>
          <a:noFill/>
          <a:ln>
            <a:noFill/>
          </a:ln>
        </p:spPr>
      </p:pic>
      <p:pic>
        <p:nvPicPr>
          <p:cNvPr id="284" name="Google Shape;284;p36"/>
          <p:cNvPicPr preferRelativeResize="0"/>
          <p:nvPr/>
        </p:nvPicPr>
        <p:blipFill>
          <a:blip r:embed="rId4">
            <a:alphaModFix/>
          </a:blip>
          <a:stretch>
            <a:fillRect/>
          </a:stretch>
        </p:blipFill>
        <p:spPr>
          <a:xfrm>
            <a:off x="6076950" y="152400"/>
            <a:ext cx="2944200" cy="4510824"/>
          </a:xfrm>
          <a:prstGeom prst="rect">
            <a:avLst/>
          </a:prstGeom>
          <a:noFill/>
          <a:ln>
            <a:noFill/>
          </a:ln>
        </p:spPr>
      </p:pic>
      <p:sp>
        <p:nvSpPr>
          <p:cNvPr id="285" name="Google Shape;2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27</a:t>
            </a:fld>
            <a:endParaRPr sz="1400" b="1"/>
          </a:p>
        </p:txBody>
      </p:sp>
      <p:sp>
        <p:nvSpPr>
          <p:cNvPr id="286" name="Google Shape;286;p36"/>
          <p:cNvSpPr txBox="1"/>
          <p:nvPr/>
        </p:nvSpPr>
        <p:spPr>
          <a:xfrm>
            <a:off x="6183500" y="830375"/>
            <a:ext cx="27348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Oswald"/>
                <a:ea typeface="Oswald"/>
                <a:cs typeface="Oswald"/>
                <a:sym typeface="Oswald"/>
              </a:rPr>
              <a:t>Steps Include Here :</a:t>
            </a:r>
            <a:endParaRPr sz="2500">
              <a:latin typeface="Oswald"/>
              <a:ea typeface="Oswald"/>
              <a:cs typeface="Oswald"/>
              <a:sym typeface="Oswald"/>
            </a:endParaRPr>
          </a:p>
          <a:p>
            <a:pPr marL="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Using Deep Learning</a:t>
            </a:r>
            <a:endParaRPr sz="2000">
              <a:latin typeface="Oswald"/>
              <a:ea typeface="Oswald"/>
              <a:cs typeface="Oswald"/>
              <a:sym typeface="Oswald"/>
            </a:endParaRPr>
          </a:p>
          <a:p>
            <a:pPr marL="457200" lvl="0" indent="0" algn="l" rtl="0">
              <a:spcBef>
                <a:spcPts val="0"/>
              </a:spcBef>
              <a:spcAft>
                <a:spcPts val="0"/>
              </a:spcAft>
              <a:buNone/>
            </a:pPr>
            <a:r>
              <a:rPr lang="en-GB" sz="2000">
                <a:latin typeface="Oswald"/>
                <a:ea typeface="Oswald"/>
                <a:cs typeface="Oswald"/>
                <a:sym typeface="Oswald"/>
              </a:rPr>
              <a:t>Modules</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Training Data</a:t>
            </a:r>
            <a:endParaRPr sz="2000">
              <a:latin typeface="Oswald"/>
              <a:ea typeface="Oswald"/>
              <a:cs typeface="Oswald"/>
              <a:sym typeface="Oswald"/>
            </a:endParaRPr>
          </a:p>
          <a:p>
            <a:pPr marL="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Testing Data</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a:p>
            <a:pPr marL="457200" lvl="0" indent="-355600" algn="l" rtl="0">
              <a:spcBef>
                <a:spcPts val="0"/>
              </a:spcBef>
              <a:spcAft>
                <a:spcPts val="0"/>
              </a:spcAft>
              <a:buSzPts val="2000"/>
              <a:buFont typeface="Oswald"/>
              <a:buChar char="●"/>
            </a:pPr>
            <a:r>
              <a:rPr lang="en-GB" sz="2000">
                <a:latin typeface="Oswald"/>
                <a:ea typeface="Oswald"/>
                <a:cs typeface="Oswald"/>
                <a:sym typeface="Oswald"/>
              </a:rPr>
              <a:t>Show Detection Result</a:t>
            </a:r>
            <a:endParaRPr sz="2000">
              <a:latin typeface="Oswald"/>
              <a:ea typeface="Oswald"/>
              <a:cs typeface="Oswald"/>
              <a:sym typeface="Oswald"/>
            </a:endParaRPr>
          </a:p>
          <a:p>
            <a:pPr marL="457200" lvl="0" indent="0" algn="l" rtl="0">
              <a:spcBef>
                <a:spcPts val="0"/>
              </a:spcBef>
              <a:spcAft>
                <a:spcPts val="0"/>
              </a:spcAft>
              <a:buNone/>
            </a:pPr>
            <a:endParaRPr sz="20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7"/>
          <p:cNvPicPr preferRelativeResize="0"/>
          <p:nvPr/>
        </p:nvPicPr>
        <p:blipFill>
          <a:blip r:embed="rId3">
            <a:alphaModFix/>
          </a:blip>
          <a:stretch>
            <a:fillRect/>
          </a:stretch>
        </p:blipFill>
        <p:spPr>
          <a:xfrm>
            <a:off x="123825" y="114300"/>
            <a:ext cx="4019548" cy="4892149"/>
          </a:xfrm>
          <a:prstGeom prst="rect">
            <a:avLst/>
          </a:prstGeom>
          <a:noFill/>
          <a:ln>
            <a:noFill/>
          </a:ln>
        </p:spPr>
      </p:pic>
      <p:sp>
        <p:nvSpPr>
          <p:cNvPr id="292" name="Google Shape;29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28</a:t>
            </a:fld>
            <a:endParaRPr sz="1900" b="1"/>
          </a:p>
        </p:txBody>
      </p:sp>
      <p:sp>
        <p:nvSpPr>
          <p:cNvPr id="293" name="Google Shape;293;p37"/>
          <p:cNvSpPr txBox="1">
            <a:spLocks noGrp="1"/>
          </p:cNvSpPr>
          <p:nvPr>
            <p:ph type="title"/>
          </p:nvPr>
        </p:nvSpPr>
        <p:spPr>
          <a:xfrm>
            <a:off x="526050" y="352625"/>
            <a:ext cx="3215100"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dirty="0">
                <a:latin typeface="Oswald"/>
                <a:ea typeface="Oswald"/>
                <a:cs typeface="Oswald"/>
                <a:sym typeface="Oswald"/>
              </a:rPr>
              <a:t>Model Training using Trained Data</a:t>
            </a:r>
            <a:endParaRPr sz="4500" dirty="0">
              <a:latin typeface="Oswald"/>
              <a:ea typeface="Oswald"/>
              <a:cs typeface="Oswald"/>
              <a:sym typeface="Oswald"/>
            </a:endParaRPr>
          </a:p>
        </p:txBody>
      </p:sp>
      <p:sp>
        <p:nvSpPr>
          <p:cNvPr id="294" name="Google Shape;294;p37"/>
          <p:cNvSpPr txBox="1">
            <a:spLocks noGrp="1"/>
          </p:cNvSpPr>
          <p:nvPr>
            <p:ph type="subTitle" idx="4294967295"/>
          </p:nvPr>
        </p:nvSpPr>
        <p:spPr>
          <a:xfrm>
            <a:off x="1583634" y="3180875"/>
            <a:ext cx="2474015"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dirty="0">
                <a:solidFill>
                  <a:srgbClr val="3C3C3C"/>
                </a:solidFill>
                <a:latin typeface="Oswald"/>
                <a:ea typeface="Oswald"/>
                <a:cs typeface="Oswald"/>
                <a:sym typeface="Oswald"/>
              </a:rPr>
              <a:t>YOLO v5</a:t>
            </a:r>
            <a:endParaRPr sz="2500" dirty="0">
              <a:solidFill>
                <a:srgbClr val="3C3C3C"/>
              </a:solidFill>
              <a:latin typeface="Oswald"/>
              <a:ea typeface="Oswald"/>
              <a:cs typeface="Oswald"/>
              <a:sym typeface="Oswald"/>
            </a:endParaRPr>
          </a:p>
        </p:txBody>
      </p:sp>
      <p:pic>
        <p:nvPicPr>
          <p:cNvPr id="295" name="Google Shape;295;p37"/>
          <p:cNvPicPr preferRelativeResize="0"/>
          <p:nvPr/>
        </p:nvPicPr>
        <p:blipFill>
          <a:blip r:embed="rId4">
            <a:alphaModFix/>
          </a:blip>
          <a:stretch>
            <a:fillRect/>
          </a:stretch>
        </p:blipFill>
        <p:spPr>
          <a:xfrm>
            <a:off x="4223125" y="114300"/>
            <a:ext cx="4749424" cy="4500450"/>
          </a:xfrm>
          <a:prstGeom prst="rect">
            <a:avLst/>
          </a:prstGeom>
          <a:noFill/>
          <a:ln>
            <a:noFill/>
          </a:ln>
        </p:spPr>
      </p:pic>
      <p:sp>
        <p:nvSpPr>
          <p:cNvPr id="296" name="Google Shape;296;p37"/>
          <p:cNvSpPr txBox="1"/>
          <p:nvPr/>
        </p:nvSpPr>
        <p:spPr>
          <a:xfrm>
            <a:off x="5472450" y="4614750"/>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1"/>
                </a:solidFill>
                <a:latin typeface="Oswald"/>
                <a:ea typeface="Oswald"/>
                <a:cs typeface="Oswald"/>
                <a:sym typeface="Oswald"/>
              </a:rPr>
              <a:t>Fig: Vehicle detection using YOLO v5</a:t>
            </a:r>
            <a:endParaRPr sz="1300">
              <a:solidFill>
                <a:schemeClr val="dk1"/>
              </a:solidFill>
              <a:latin typeface="Oswald"/>
              <a:ea typeface="Oswald"/>
              <a:cs typeface="Oswald"/>
              <a:sym typeface="Oswald"/>
            </a:endParaRPr>
          </a:p>
        </p:txBody>
      </p:sp>
      <p:sp>
        <p:nvSpPr>
          <p:cNvPr id="297" name="Google Shape;29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28</a:t>
            </a:fld>
            <a:endParaRPr sz="1400" b="1"/>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8"/>
          <p:cNvPicPr preferRelativeResize="0"/>
          <p:nvPr/>
        </p:nvPicPr>
        <p:blipFill>
          <a:blip r:embed="rId3">
            <a:alphaModFix/>
          </a:blip>
          <a:stretch>
            <a:fillRect/>
          </a:stretch>
        </p:blipFill>
        <p:spPr>
          <a:xfrm>
            <a:off x="123825" y="114300"/>
            <a:ext cx="4391025" cy="4892149"/>
          </a:xfrm>
          <a:prstGeom prst="rect">
            <a:avLst/>
          </a:prstGeom>
          <a:noFill/>
          <a:ln>
            <a:noFill/>
          </a:ln>
        </p:spPr>
      </p:pic>
      <p:sp>
        <p:nvSpPr>
          <p:cNvPr id="303" name="Google Shape;30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29</a:t>
            </a:fld>
            <a:endParaRPr sz="1900" b="1"/>
          </a:p>
        </p:txBody>
      </p:sp>
      <p:sp>
        <p:nvSpPr>
          <p:cNvPr id="304" name="Google Shape;304;p38"/>
          <p:cNvSpPr txBox="1">
            <a:spLocks noGrp="1"/>
          </p:cNvSpPr>
          <p:nvPr>
            <p:ph type="title"/>
          </p:nvPr>
        </p:nvSpPr>
        <p:spPr>
          <a:xfrm>
            <a:off x="711788" y="352625"/>
            <a:ext cx="3215100"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dirty="0">
                <a:latin typeface="Oswald"/>
                <a:ea typeface="Oswald"/>
                <a:cs typeface="Oswald"/>
                <a:sym typeface="Oswald"/>
              </a:rPr>
              <a:t>Model Training using Trained Data</a:t>
            </a:r>
            <a:endParaRPr sz="4500" dirty="0">
              <a:latin typeface="Oswald"/>
              <a:ea typeface="Oswald"/>
              <a:cs typeface="Oswald"/>
              <a:sym typeface="Oswald"/>
            </a:endParaRPr>
          </a:p>
        </p:txBody>
      </p:sp>
      <p:sp>
        <p:nvSpPr>
          <p:cNvPr id="305" name="Google Shape;305;p38"/>
          <p:cNvSpPr txBox="1">
            <a:spLocks noGrp="1"/>
          </p:cNvSpPr>
          <p:nvPr>
            <p:ph type="subTitle" idx="4294967295"/>
          </p:nvPr>
        </p:nvSpPr>
        <p:spPr>
          <a:xfrm>
            <a:off x="1543878" y="3123725"/>
            <a:ext cx="2681822"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dirty="0">
                <a:solidFill>
                  <a:srgbClr val="3C3C3C"/>
                </a:solidFill>
                <a:latin typeface="Oswald"/>
                <a:ea typeface="Oswald"/>
                <a:cs typeface="Oswald"/>
                <a:sym typeface="Oswald"/>
              </a:rPr>
              <a:t>Mask R-CNN</a:t>
            </a:r>
            <a:endParaRPr sz="2500" dirty="0">
              <a:solidFill>
                <a:srgbClr val="3C3C3C"/>
              </a:solidFill>
              <a:latin typeface="Oswald"/>
              <a:ea typeface="Oswald"/>
              <a:cs typeface="Oswald"/>
              <a:sym typeface="Oswald"/>
            </a:endParaRPr>
          </a:p>
        </p:txBody>
      </p:sp>
      <p:sp>
        <p:nvSpPr>
          <p:cNvPr id="306" name="Google Shape;306;p38"/>
          <p:cNvSpPr txBox="1"/>
          <p:nvPr/>
        </p:nvSpPr>
        <p:spPr>
          <a:xfrm>
            <a:off x="5472450" y="467537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1"/>
                </a:solidFill>
                <a:latin typeface="Oswald"/>
                <a:ea typeface="Oswald"/>
                <a:cs typeface="Oswald"/>
                <a:sym typeface="Oswald"/>
              </a:rPr>
              <a:t>Fig: Vehicle detection using Mask R-CNN</a:t>
            </a:r>
            <a:endParaRPr sz="1300">
              <a:solidFill>
                <a:schemeClr val="dk1"/>
              </a:solidFill>
              <a:latin typeface="Oswald"/>
              <a:ea typeface="Oswald"/>
              <a:cs typeface="Oswald"/>
              <a:sym typeface="Oswald"/>
            </a:endParaRPr>
          </a:p>
        </p:txBody>
      </p:sp>
      <p:sp>
        <p:nvSpPr>
          <p:cNvPr id="307" name="Google Shape;30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29</a:t>
            </a:fld>
            <a:endParaRPr sz="1400" b="1"/>
          </a:p>
        </p:txBody>
      </p:sp>
      <p:pic>
        <p:nvPicPr>
          <p:cNvPr id="308" name="Google Shape;308;p38"/>
          <p:cNvPicPr preferRelativeResize="0"/>
          <p:nvPr/>
        </p:nvPicPr>
        <p:blipFill>
          <a:blip r:embed="rId4">
            <a:alphaModFix/>
          </a:blip>
          <a:stretch>
            <a:fillRect/>
          </a:stretch>
        </p:blipFill>
        <p:spPr>
          <a:xfrm>
            <a:off x="4572000" y="71862"/>
            <a:ext cx="4449150" cy="4638763"/>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153175" y="153175"/>
            <a:ext cx="3520748" cy="4853275"/>
          </a:xfrm>
          <a:prstGeom prst="rect">
            <a:avLst/>
          </a:prstGeom>
          <a:noFill/>
          <a:ln>
            <a:noFill/>
          </a:ln>
        </p:spPr>
      </p:pic>
      <p:sp>
        <p:nvSpPr>
          <p:cNvPr id="77" name="Google Shape;77;p15"/>
          <p:cNvSpPr txBox="1"/>
          <p:nvPr/>
        </p:nvSpPr>
        <p:spPr>
          <a:xfrm>
            <a:off x="226425" y="1704550"/>
            <a:ext cx="3000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500">
                <a:solidFill>
                  <a:schemeClr val="dk1"/>
                </a:solidFill>
                <a:latin typeface="Oswald"/>
                <a:ea typeface="Oswald"/>
                <a:cs typeface="Oswald"/>
                <a:sym typeface="Oswald"/>
              </a:rPr>
              <a:t>Overview</a:t>
            </a:r>
            <a:endParaRPr sz="2400">
              <a:latin typeface="Oswald"/>
              <a:ea typeface="Oswald"/>
              <a:cs typeface="Oswald"/>
              <a:sym typeface="Oswald"/>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a:t>
            </a:fld>
            <a:endParaRPr sz="1900" b="1"/>
          </a:p>
        </p:txBody>
      </p:sp>
      <p:sp>
        <p:nvSpPr>
          <p:cNvPr id="79" name="Google Shape;79;p15"/>
          <p:cNvSpPr/>
          <p:nvPr/>
        </p:nvSpPr>
        <p:spPr>
          <a:xfrm>
            <a:off x="5777700" y="148425"/>
            <a:ext cx="14805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r>
              <a:rPr lang="en-GB" sz="2000">
                <a:latin typeface="Oswald"/>
                <a:ea typeface="Oswald"/>
                <a:cs typeface="Oswald"/>
                <a:sym typeface="Oswald"/>
              </a:rPr>
              <a:t>Insert Video</a:t>
            </a:r>
            <a:endParaRPr sz="2000">
              <a:latin typeface="Oswald"/>
              <a:ea typeface="Oswald"/>
              <a:cs typeface="Oswald"/>
              <a:sym typeface="Oswald"/>
            </a:endParaRPr>
          </a:p>
        </p:txBody>
      </p:sp>
      <p:sp>
        <p:nvSpPr>
          <p:cNvPr id="80" name="Google Shape;80;p15"/>
          <p:cNvSpPr/>
          <p:nvPr/>
        </p:nvSpPr>
        <p:spPr>
          <a:xfrm>
            <a:off x="4748775" y="623300"/>
            <a:ext cx="34527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Divide input into different Regions</a:t>
            </a:r>
            <a:endParaRPr sz="2000">
              <a:latin typeface="Oswald"/>
              <a:ea typeface="Oswald"/>
              <a:cs typeface="Oswald"/>
              <a:sym typeface="Oswald"/>
            </a:endParaRPr>
          </a:p>
        </p:txBody>
      </p:sp>
      <p:sp>
        <p:nvSpPr>
          <p:cNvPr id="81" name="Google Shape;81;p15"/>
          <p:cNvSpPr/>
          <p:nvPr/>
        </p:nvSpPr>
        <p:spPr>
          <a:xfrm>
            <a:off x="4655850" y="1098175"/>
            <a:ext cx="37242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Take each section individually to work</a:t>
            </a:r>
            <a:endParaRPr sz="2000">
              <a:latin typeface="Oswald"/>
              <a:ea typeface="Oswald"/>
              <a:cs typeface="Oswald"/>
              <a:sym typeface="Oswald"/>
            </a:endParaRPr>
          </a:p>
        </p:txBody>
      </p:sp>
      <p:sp>
        <p:nvSpPr>
          <p:cNvPr id="82" name="Google Shape;82;p15"/>
          <p:cNvSpPr/>
          <p:nvPr/>
        </p:nvSpPr>
        <p:spPr>
          <a:xfrm>
            <a:off x="4846800" y="1573050"/>
            <a:ext cx="33423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Train using Deep Learning Models</a:t>
            </a:r>
            <a:endParaRPr sz="2000">
              <a:latin typeface="Oswald"/>
              <a:ea typeface="Oswald"/>
              <a:cs typeface="Oswald"/>
              <a:sym typeface="Oswald"/>
            </a:endParaRPr>
          </a:p>
        </p:txBody>
      </p:sp>
      <p:sp>
        <p:nvSpPr>
          <p:cNvPr id="83" name="Google Shape;83;p15"/>
          <p:cNvSpPr/>
          <p:nvPr/>
        </p:nvSpPr>
        <p:spPr>
          <a:xfrm>
            <a:off x="5368200" y="2047913"/>
            <a:ext cx="21186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Classify into Classes</a:t>
            </a:r>
            <a:endParaRPr sz="2000">
              <a:latin typeface="Oswald"/>
              <a:ea typeface="Oswald"/>
              <a:cs typeface="Oswald"/>
              <a:sym typeface="Oswald"/>
            </a:endParaRPr>
          </a:p>
        </p:txBody>
      </p:sp>
      <p:sp>
        <p:nvSpPr>
          <p:cNvPr id="84" name="Google Shape;84;p15"/>
          <p:cNvSpPr/>
          <p:nvPr/>
        </p:nvSpPr>
        <p:spPr>
          <a:xfrm>
            <a:off x="5573100" y="2522788"/>
            <a:ext cx="17088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Detect Vehicles</a:t>
            </a:r>
            <a:endParaRPr sz="2000">
              <a:latin typeface="Oswald"/>
              <a:ea typeface="Oswald"/>
              <a:cs typeface="Oswald"/>
              <a:sym typeface="Oswald"/>
            </a:endParaRPr>
          </a:p>
        </p:txBody>
      </p:sp>
      <p:sp>
        <p:nvSpPr>
          <p:cNvPr id="85" name="Google Shape;85;p15"/>
          <p:cNvSpPr/>
          <p:nvPr/>
        </p:nvSpPr>
        <p:spPr>
          <a:xfrm>
            <a:off x="5558775" y="3047700"/>
            <a:ext cx="18327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Labeling Vehicles</a:t>
            </a:r>
            <a:endParaRPr sz="2000">
              <a:latin typeface="Oswald"/>
              <a:ea typeface="Oswald"/>
              <a:cs typeface="Oswald"/>
              <a:sym typeface="Oswald"/>
            </a:endParaRPr>
          </a:p>
        </p:txBody>
      </p:sp>
      <p:sp>
        <p:nvSpPr>
          <p:cNvPr id="86" name="Google Shape;86;p15"/>
          <p:cNvSpPr/>
          <p:nvPr/>
        </p:nvSpPr>
        <p:spPr>
          <a:xfrm>
            <a:off x="5573100" y="3563025"/>
            <a:ext cx="18897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Tracking Vehicles</a:t>
            </a:r>
            <a:endParaRPr sz="2000">
              <a:latin typeface="Oswald"/>
              <a:ea typeface="Oswald"/>
              <a:cs typeface="Oswald"/>
              <a:sym typeface="Oswald"/>
            </a:endParaRPr>
          </a:p>
        </p:txBody>
      </p:sp>
      <p:sp>
        <p:nvSpPr>
          <p:cNvPr id="87" name="Google Shape;87;p15"/>
          <p:cNvSpPr/>
          <p:nvPr/>
        </p:nvSpPr>
        <p:spPr>
          <a:xfrm>
            <a:off x="5663550" y="4056950"/>
            <a:ext cx="17088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Count Vehicles</a:t>
            </a:r>
            <a:endParaRPr sz="2000">
              <a:latin typeface="Oswald"/>
              <a:ea typeface="Oswald"/>
              <a:cs typeface="Oswald"/>
              <a:sym typeface="Oswald"/>
            </a:endParaRPr>
          </a:p>
        </p:txBody>
      </p:sp>
      <p:sp>
        <p:nvSpPr>
          <p:cNvPr id="88" name="Google Shape;88;p15"/>
          <p:cNvSpPr/>
          <p:nvPr/>
        </p:nvSpPr>
        <p:spPr>
          <a:xfrm>
            <a:off x="5192025" y="4612850"/>
            <a:ext cx="2566200" cy="39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latin typeface="Oswald"/>
                <a:ea typeface="Oswald"/>
                <a:cs typeface="Oswald"/>
                <a:sym typeface="Oswald"/>
              </a:rPr>
              <a:t>Vehicle Speed Estimation</a:t>
            </a:r>
            <a:endParaRPr sz="20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9"/>
          <p:cNvPicPr preferRelativeResize="0"/>
          <p:nvPr/>
        </p:nvPicPr>
        <p:blipFill>
          <a:blip r:embed="rId3">
            <a:alphaModFix/>
          </a:blip>
          <a:stretch>
            <a:fillRect/>
          </a:stretch>
        </p:blipFill>
        <p:spPr>
          <a:xfrm>
            <a:off x="123825" y="114300"/>
            <a:ext cx="4449152" cy="4892149"/>
          </a:xfrm>
          <a:prstGeom prst="rect">
            <a:avLst/>
          </a:prstGeom>
          <a:noFill/>
          <a:ln>
            <a:noFill/>
          </a:ln>
        </p:spPr>
      </p:pic>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30</a:t>
            </a:fld>
            <a:endParaRPr sz="1900" b="1"/>
          </a:p>
        </p:txBody>
      </p:sp>
      <p:sp>
        <p:nvSpPr>
          <p:cNvPr id="315" name="Google Shape;315;p39"/>
          <p:cNvSpPr txBox="1">
            <a:spLocks noGrp="1"/>
          </p:cNvSpPr>
          <p:nvPr>
            <p:ph type="title"/>
          </p:nvPr>
        </p:nvSpPr>
        <p:spPr>
          <a:xfrm>
            <a:off x="477077" y="362150"/>
            <a:ext cx="3571462"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dirty="0">
                <a:latin typeface="Oswald"/>
                <a:ea typeface="Oswald"/>
                <a:cs typeface="Oswald"/>
                <a:sym typeface="Oswald"/>
              </a:rPr>
              <a:t>Model Training using Trained Data</a:t>
            </a:r>
            <a:endParaRPr sz="4500" dirty="0">
              <a:latin typeface="Oswald"/>
              <a:ea typeface="Oswald"/>
              <a:cs typeface="Oswald"/>
              <a:sym typeface="Oswald"/>
            </a:endParaRPr>
          </a:p>
        </p:txBody>
      </p:sp>
      <p:sp>
        <p:nvSpPr>
          <p:cNvPr id="316" name="Google Shape;316;p39"/>
          <p:cNvSpPr txBox="1">
            <a:spLocks noGrp="1"/>
          </p:cNvSpPr>
          <p:nvPr>
            <p:ph type="subTitle" idx="4294967295"/>
          </p:nvPr>
        </p:nvSpPr>
        <p:spPr>
          <a:xfrm>
            <a:off x="533400" y="3085625"/>
            <a:ext cx="4200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smtClean="0">
                <a:solidFill>
                  <a:schemeClr val="dk1"/>
                </a:solidFill>
                <a:latin typeface="Oswald"/>
                <a:ea typeface="Oswald"/>
                <a:cs typeface="Oswald"/>
                <a:sym typeface="Oswald"/>
              </a:rPr>
              <a:t>                       SSD</a:t>
            </a:r>
            <a:endParaRPr sz="2500" dirty="0">
              <a:solidFill>
                <a:schemeClr val="dk1"/>
              </a:solidFill>
              <a:latin typeface="Oswald"/>
              <a:ea typeface="Oswald"/>
              <a:cs typeface="Oswald"/>
              <a:sym typeface="Oswald"/>
            </a:endParaRPr>
          </a:p>
          <a:p>
            <a:pPr marL="0" lvl="0" indent="0" algn="l" rtl="0">
              <a:spcBef>
                <a:spcPts val="1200"/>
              </a:spcBef>
              <a:spcAft>
                <a:spcPts val="1200"/>
              </a:spcAft>
              <a:buClr>
                <a:schemeClr val="dk1"/>
              </a:buClr>
              <a:buSzPts val="1100"/>
              <a:buFont typeface="Arial"/>
              <a:buNone/>
            </a:pPr>
            <a:r>
              <a:rPr lang="en-GB" sz="2500" dirty="0">
                <a:solidFill>
                  <a:schemeClr val="dk1"/>
                </a:solidFill>
                <a:latin typeface="Oswald"/>
                <a:ea typeface="Oswald"/>
                <a:cs typeface="Oswald"/>
                <a:sym typeface="Oswald"/>
              </a:rPr>
              <a:t>(Single Shot </a:t>
            </a:r>
            <a:r>
              <a:rPr lang="en-GB" sz="2500" dirty="0" err="1">
                <a:solidFill>
                  <a:schemeClr val="dk1"/>
                </a:solidFill>
                <a:latin typeface="Oswald"/>
                <a:ea typeface="Oswald"/>
                <a:cs typeface="Oswald"/>
                <a:sym typeface="Oswald"/>
              </a:rPr>
              <a:t>MultiBox</a:t>
            </a:r>
            <a:r>
              <a:rPr lang="en-GB" sz="2500" dirty="0">
                <a:solidFill>
                  <a:schemeClr val="dk1"/>
                </a:solidFill>
                <a:latin typeface="Oswald"/>
                <a:ea typeface="Oswald"/>
                <a:cs typeface="Oswald"/>
                <a:sym typeface="Oswald"/>
              </a:rPr>
              <a:t> Detector)</a:t>
            </a:r>
            <a:endParaRPr sz="3000" dirty="0">
              <a:solidFill>
                <a:srgbClr val="3C3C3C"/>
              </a:solidFill>
              <a:latin typeface="Oswald"/>
              <a:ea typeface="Oswald"/>
              <a:cs typeface="Oswald"/>
              <a:sym typeface="Oswald"/>
            </a:endParaRPr>
          </a:p>
        </p:txBody>
      </p:sp>
      <p:sp>
        <p:nvSpPr>
          <p:cNvPr id="317" name="Google Shape;317;p39"/>
          <p:cNvSpPr txBox="1"/>
          <p:nvPr/>
        </p:nvSpPr>
        <p:spPr>
          <a:xfrm>
            <a:off x="5834400" y="39685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dirty="0">
                <a:solidFill>
                  <a:schemeClr val="dk1"/>
                </a:solidFill>
                <a:latin typeface="Oswald"/>
                <a:ea typeface="Oswald"/>
                <a:cs typeface="Oswald"/>
                <a:sym typeface="Oswald"/>
              </a:rPr>
              <a:t>Fig: Vehicle detection using SSD</a:t>
            </a:r>
            <a:endParaRPr sz="1300" dirty="0">
              <a:solidFill>
                <a:schemeClr val="dk1"/>
              </a:solidFill>
              <a:latin typeface="Oswald"/>
              <a:ea typeface="Oswald"/>
              <a:cs typeface="Oswald"/>
              <a:sym typeface="Oswald"/>
            </a:endParaRPr>
          </a:p>
        </p:txBody>
      </p:sp>
      <p:sp>
        <p:nvSpPr>
          <p:cNvPr id="318" name="Google Shape;31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30</a:t>
            </a:fld>
            <a:endParaRPr sz="1400" b="1"/>
          </a:p>
        </p:txBody>
      </p:sp>
      <p:pic>
        <p:nvPicPr>
          <p:cNvPr id="319" name="Google Shape;319;p39"/>
          <p:cNvPicPr preferRelativeResize="0"/>
          <p:nvPr/>
        </p:nvPicPr>
        <p:blipFill rotWithShape="1">
          <a:blip r:embed="rId4">
            <a:alphaModFix/>
          </a:blip>
          <a:srcRect l="2540" r="-2539"/>
          <a:stretch/>
        </p:blipFill>
        <p:spPr>
          <a:xfrm>
            <a:off x="4724537" y="693175"/>
            <a:ext cx="4495825" cy="3275349"/>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31</a:t>
            </a:fld>
            <a:endParaRPr sz="1400" b="1"/>
          </a:p>
        </p:txBody>
      </p:sp>
      <p:pic>
        <p:nvPicPr>
          <p:cNvPr id="325" name="Google Shape;325;p40"/>
          <p:cNvPicPr preferRelativeResize="0"/>
          <p:nvPr/>
        </p:nvPicPr>
        <p:blipFill>
          <a:blip r:embed="rId3">
            <a:alphaModFix/>
          </a:blip>
          <a:stretch>
            <a:fillRect/>
          </a:stretch>
        </p:blipFill>
        <p:spPr>
          <a:xfrm>
            <a:off x="0" y="0"/>
            <a:ext cx="9144003" cy="5200651"/>
          </a:xfrm>
          <a:prstGeom prst="rect">
            <a:avLst/>
          </a:prstGeom>
          <a:noFill/>
          <a:ln>
            <a:noFill/>
          </a:ln>
        </p:spPr>
      </p:pic>
      <p:sp>
        <p:nvSpPr>
          <p:cNvPr id="326" name="Google Shape;326;p40"/>
          <p:cNvSpPr txBox="1"/>
          <p:nvPr/>
        </p:nvSpPr>
        <p:spPr>
          <a:xfrm>
            <a:off x="1333850" y="1775200"/>
            <a:ext cx="6383700" cy="88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566">
                <a:solidFill>
                  <a:schemeClr val="accent5"/>
                </a:solidFill>
                <a:latin typeface="Oswald"/>
                <a:ea typeface="Oswald"/>
                <a:cs typeface="Oswald"/>
                <a:sym typeface="Oswald"/>
              </a:rPr>
              <a:t>Vehicle Tracking</a:t>
            </a:r>
            <a:endParaRPr sz="4566">
              <a:solidFill>
                <a:schemeClr val="accent5"/>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123825" y="114300"/>
            <a:ext cx="4019548" cy="4892149"/>
          </a:xfrm>
          <a:prstGeom prst="rect">
            <a:avLst/>
          </a:prstGeom>
          <a:noFill/>
          <a:ln>
            <a:noFill/>
          </a:ln>
        </p:spPr>
      </p:pic>
      <p:sp>
        <p:nvSpPr>
          <p:cNvPr id="332" name="Google Shape;33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32</a:t>
            </a:fld>
            <a:endParaRPr sz="1900" b="1"/>
          </a:p>
        </p:txBody>
      </p:sp>
      <p:sp>
        <p:nvSpPr>
          <p:cNvPr id="333" name="Google Shape;333;p41"/>
          <p:cNvSpPr txBox="1">
            <a:spLocks noGrp="1"/>
          </p:cNvSpPr>
          <p:nvPr>
            <p:ph type="title"/>
          </p:nvPr>
        </p:nvSpPr>
        <p:spPr>
          <a:xfrm>
            <a:off x="478425" y="419300"/>
            <a:ext cx="3215100"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dirty="0">
                <a:latin typeface="Oswald"/>
                <a:ea typeface="Oswald"/>
                <a:cs typeface="Oswald"/>
                <a:sym typeface="Oswald"/>
              </a:rPr>
              <a:t>Model Training using Trained Data</a:t>
            </a:r>
            <a:endParaRPr sz="4500" dirty="0">
              <a:latin typeface="Oswald"/>
              <a:ea typeface="Oswald"/>
              <a:cs typeface="Oswald"/>
              <a:sym typeface="Oswald"/>
            </a:endParaRPr>
          </a:p>
        </p:txBody>
      </p:sp>
      <p:sp>
        <p:nvSpPr>
          <p:cNvPr id="334" name="Google Shape;334;p41"/>
          <p:cNvSpPr txBox="1">
            <a:spLocks noGrp="1"/>
          </p:cNvSpPr>
          <p:nvPr>
            <p:ph type="subTitle" idx="4294967295"/>
          </p:nvPr>
        </p:nvSpPr>
        <p:spPr>
          <a:xfrm>
            <a:off x="1524000" y="3180875"/>
            <a:ext cx="2533649"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dirty="0">
                <a:solidFill>
                  <a:srgbClr val="3C3C3C"/>
                </a:solidFill>
                <a:latin typeface="Oswald"/>
                <a:ea typeface="Oswald"/>
                <a:cs typeface="Oswald"/>
                <a:sym typeface="Oswald"/>
              </a:rPr>
              <a:t>YOLO v5</a:t>
            </a:r>
            <a:endParaRPr sz="2500" dirty="0">
              <a:solidFill>
                <a:srgbClr val="3C3C3C"/>
              </a:solidFill>
              <a:latin typeface="Oswald"/>
              <a:ea typeface="Oswald"/>
              <a:cs typeface="Oswald"/>
              <a:sym typeface="Oswald"/>
            </a:endParaRPr>
          </a:p>
        </p:txBody>
      </p:sp>
      <p:sp>
        <p:nvSpPr>
          <p:cNvPr id="335" name="Google Shape;335;p41"/>
          <p:cNvSpPr txBox="1"/>
          <p:nvPr/>
        </p:nvSpPr>
        <p:spPr>
          <a:xfrm>
            <a:off x="5472450" y="467537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1"/>
                </a:solidFill>
                <a:latin typeface="Oswald"/>
                <a:ea typeface="Oswald"/>
                <a:cs typeface="Oswald"/>
                <a:sym typeface="Oswald"/>
              </a:rPr>
              <a:t>Fig: Vehicle tracking using YOLO v5</a:t>
            </a:r>
            <a:endParaRPr sz="1300">
              <a:solidFill>
                <a:schemeClr val="dk1"/>
              </a:solidFill>
              <a:latin typeface="Oswald"/>
              <a:ea typeface="Oswald"/>
              <a:cs typeface="Oswald"/>
              <a:sym typeface="Oswald"/>
            </a:endParaRPr>
          </a:p>
        </p:txBody>
      </p:sp>
      <p:sp>
        <p:nvSpPr>
          <p:cNvPr id="336" name="Google Shape;33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32</a:t>
            </a:fld>
            <a:endParaRPr sz="1400" b="1"/>
          </a:p>
        </p:txBody>
      </p:sp>
      <p:pic>
        <p:nvPicPr>
          <p:cNvPr id="337" name="Google Shape;337;p41"/>
          <p:cNvPicPr preferRelativeResize="0"/>
          <p:nvPr/>
        </p:nvPicPr>
        <p:blipFill>
          <a:blip r:embed="rId4">
            <a:alphaModFix/>
          </a:blip>
          <a:stretch>
            <a:fillRect/>
          </a:stretch>
        </p:blipFill>
        <p:spPr>
          <a:xfrm>
            <a:off x="4295775" y="152400"/>
            <a:ext cx="4725374" cy="4510824"/>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2"/>
          <p:cNvPicPr preferRelativeResize="0"/>
          <p:nvPr/>
        </p:nvPicPr>
        <p:blipFill>
          <a:blip r:embed="rId3">
            <a:alphaModFix/>
          </a:blip>
          <a:stretch>
            <a:fillRect/>
          </a:stretch>
        </p:blipFill>
        <p:spPr>
          <a:xfrm>
            <a:off x="99391" y="94421"/>
            <a:ext cx="4120184" cy="4892149"/>
          </a:xfrm>
          <a:prstGeom prst="rect">
            <a:avLst/>
          </a:prstGeom>
          <a:noFill/>
          <a:ln>
            <a:noFill/>
          </a:ln>
        </p:spPr>
      </p:pic>
      <p:sp>
        <p:nvSpPr>
          <p:cNvPr id="343" name="Google Shape;34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33</a:t>
            </a:fld>
            <a:endParaRPr sz="1900" b="1"/>
          </a:p>
        </p:txBody>
      </p:sp>
      <p:sp>
        <p:nvSpPr>
          <p:cNvPr id="344" name="Google Shape;344;p42"/>
          <p:cNvSpPr txBox="1">
            <a:spLocks noGrp="1"/>
          </p:cNvSpPr>
          <p:nvPr>
            <p:ph type="title"/>
          </p:nvPr>
        </p:nvSpPr>
        <p:spPr>
          <a:xfrm>
            <a:off x="573675" y="457400"/>
            <a:ext cx="3215100"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a:latin typeface="Oswald"/>
                <a:ea typeface="Oswald"/>
                <a:cs typeface="Oswald"/>
                <a:sym typeface="Oswald"/>
              </a:rPr>
              <a:t>Model Training using Trained Data</a:t>
            </a:r>
            <a:endParaRPr sz="4500">
              <a:latin typeface="Oswald"/>
              <a:ea typeface="Oswald"/>
              <a:cs typeface="Oswald"/>
              <a:sym typeface="Oswald"/>
            </a:endParaRPr>
          </a:p>
        </p:txBody>
      </p:sp>
      <p:sp>
        <p:nvSpPr>
          <p:cNvPr id="345" name="Google Shape;345;p42"/>
          <p:cNvSpPr txBox="1">
            <a:spLocks noGrp="1"/>
          </p:cNvSpPr>
          <p:nvPr>
            <p:ph type="subTitle" idx="4294967295"/>
          </p:nvPr>
        </p:nvSpPr>
        <p:spPr>
          <a:xfrm>
            <a:off x="1563757" y="3180875"/>
            <a:ext cx="2579618"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dirty="0" err="1">
                <a:solidFill>
                  <a:srgbClr val="3C3C3C"/>
                </a:solidFill>
                <a:latin typeface="Oswald"/>
                <a:ea typeface="Oswald"/>
                <a:cs typeface="Oswald"/>
                <a:sym typeface="Oswald"/>
              </a:rPr>
              <a:t>DeepSort</a:t>
            </a:r>
            <a:endParaRPr sz="2500" dirty="0">
              <a:solidFill>
                <a:srgbClr val="3C3C3C"/>
              </a:solidFill>
              <a:latin typeface="Oswald"/>
              <a:ea typeface="Oswald"/>
              <a:cs typeface="Oswald"/>
              <a:sym typeface="Oswald"/>
            </a:endParaRPr>
          </a:p>
        </p:txBody>
      </p:sp>
      <p:sp>
        <p:nvSpPr>
          <p:cNvPr id="346" name="Google Shape;346;p42"/>
          <p:cNvSpPr txBox="1"/>
          <p:nvPr/>
        </p:nvSpPr>
        <p:spPr>
          <a:xfrm>
            <a:off x="5472450" y="467537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1"/>
                </a:solidFill>
                <a:latin typeface="Oswald"/>
                <a:ea typeface="Oswald"/>
                <a:cs typeface="Oswald"/>
                <a:sym typeface="Oswald"/>
              </a:rPr>
              <a:t>Fig: Vehicle tracking using DeepSort</a:t>
            </a:r>
            <a:endParaRPr sz="1300">
              <a:solidFill>
                <a:schemeClr val="dk1"/>
              </a:solidFill>
              <a:latin typeface="Oswald"/>
              <a:ea typeface="Oswald"/>
              <a:cs typeface="Oswald"/>
              <a:sym typeface="Oswald"/>
            </a:endParaRPr>
          </a:p>
        </p:txBody>
      </p:sp>
      <p:sp>
        <p:nvSpPr>
          <p:cNvPr id="347" name="Google Shape;34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33</a:t>
            </a:fld>
            <a:endParaRPr sz="1400" b="1"/>
          </a:p>
        </p:txBody>
      </p:sp>
      <p:pic>
        <p:nvPicPr>
          <p:cNvPr id="348" name="Google Shape;348;p42"/>
          <p:cNvPicPr preferRelativeResize="0"/>
          <p:nvPr/>
        </p:nvPicPr>
        <p:blipFill>
          <a:blip r:embed="rId4">
            <a:alphaModFix/>
          </a:blip>
          <a:stretch>
            <a:fillRect/>
          </a:stretch>
        </p:blipFill>
        <p:spPr>
          <a:xfrm>
            <a:off x="4295775" y="152400"/>
            <a:ext cx="4725374" cy="449041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3"/>
          <p:cNvPicPr preferRelativeResize="0"/>
          <p:nvPr/>
        </p:nvPicPr>
        <p:blipFill>
          <a:blip r:embed="rId3">
            <a:alphaModFix/>
          </a:blip>
          <a:stretch>
            <a:fillRect/>
          </a:stretch>
        </p:blipFill>
        <p:spPr>
          <a:xfrm>
            <a:off x="123825" y="114300"/>
            <a:ext cx="4019548" cy="4892149"/>
          </a:xfrm>
          <a:prstGeom prst="rect">
            <a:avLst/>
          </a:prstGeom>
          <a:noFill/>
          <a:ln>
            <a:noFill/>
          </a:ln>
        </p:spPr>
      </p:pic>
      <p:sp>
        <p:nvSpPr>
          <p:cNvPr id="354" name="Google Shape;35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34</a:t>
            </a:fld>
            <a:endParaRPr sz="1900" b="1"/>
          </a:p>
        </p:txBody>
      </p:sp>
      <p:sp>
        <p:nvSpPr>
          <p:cNvPr id="355" name="Google Shape;355;p43"/>
          <p:cNvSpPr txBox="1">
            <a:spLocks noGrp="1"/>
          </p:cNvSpPr>
          <p:nvPr>
            <p:ph type="title"/>
          </p:nvPr>
        </p:nvSpPr>
        <p:spPr>
          <a:xfrm>
            <a:off x="377687" y="457400"/>
            <a:ext cx="3505200" cy="26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500" dirty="0">
                <a:latin typeface="Oswald"/>
                <a:ea typeface="Oswald"/>
                <a:cs typeface="Oswald"/>
                <a:sym typeface="Oswald"/>
              </a:rPr>
              <a:t>Model Training using Trained Data</a:t>
            </a:r>
            <a:endParaRPr sz="4500" dirty="0">
              <a:latin typeface="Oswald"/>
              <a:ea typeface="Oswald"/>
              <a:cs typeface="Oswald"/>
              <a:sym typeface="Oswald"/>
            </a:endParaRPr>
          </a:p>
        </p:txBody>
      </p:sp>
      <p:sp>
        <p:nvSpPr>
          <p:cNvPr id="356" name="Google Shape;356;p43"/>
          <p:cNvSpPr txBox="1">
            <a:spLocks noGrp="1"/>
          </p:cNvSpPr>
          <p:nvPr>
            <p:ph type="subTitle" idx="4294967295"/>
          </p:nvPr>
        </p:nvSpPr>
        <p:spPr>
          <a:xfrm>
            <a:off x="1557130" y="3180875"/>
            <a:ext cx="250052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dirty="0">
                <a:solidFill>
                  <a:srgbClr val="3C3C3C"/>
                </a:solidFill>
                <a:latin typeface="Oswald"/>
                <a:ea typeface="Oswald"/>
                <a:cs typeface="Oswald"/>
                <a:sym typeface="Oswald"/>
              </a:rPr>
              <a:t>GOTURN</a:t>
            </a:r>
            <a:endParaRPr sz="2500" dirty="0">
              <a:solidFill>
                <a:srgbClr val="3C3C3C"/>
              </a:solidFill>
              <a:latin typeface="Oswald"/>
              <a:ea typeface="Oswald"/>
              <a:cs typeface="Oswald"/>
              <a:sym typeface="Oswald"/>
            </a:endParaRPr>
          </a:p>
        </p:txBody>
      </p:sp>
      <p:sp>
        <p:nvSpPr>
          <p:cNvPr id="357" name="Google Shape;357;p43"/>
          <p:cNvSpPr txBox="1"/>
          <p:nvPr/>
        </p:nvSpPr>
        <p:spPr>
          <a:xfrm>
            <a:off x="5567700" y="38215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solidFill>
                  <a:schemeClr val="dk1"/>
                </a:solidFill>
                <a:latin typeface="Oswald"/>
                <a:ea typeface="Oswald"/>
                <a:cs typeface="Oswald"/>
                <a:sym typeface="Oswald"/>
              </a:rPr>
              <a:t>Fig: Vehicle tracking using GOTURN</a:t>
            </a:r>
            <a:endParaRPr sz="1300">
              <a:solidFill>
                <a:schemeClr val="dk1"/>
              </a:solidFill>
              <a:latin typeface="Oswald"/>
              <a:ea typeface="Oswald"/>
              <a:cs typeface="Oswald"/>
              <a:sym typeface="Oswald"/>
            </a:endParaRPr>
          </a:p>
        </p:txBody>
      </p:sp>
      <p:sp>
        <p:nvSpPr>
          <p:cNvPr id="358" name="Google Shape;35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34</a:t>
            </a:fld>
            <a:endParaRPr sz="1400" b="1"/>
          </a:p>
        </p:txBody>
      </p:sp>
      <p:pic>
        <p:nvPicPr>
          <p:cNvPr id="359" name="Google Shape;359;p43"/>
          <p:cNvPicPr preferRelativeResize="0"/>
          <p:nvPr/>
        </p:nvPicPr>
        <p:blipFill>
          <a:blip r:embed="rId4">
            <a:alphaModFix/>
          </a:blip>
          <a:stretch>
            <a:fillRect/>
          </a:stretch>
        </p:blipFill>
        <p:spPr>
          <a:xfrm>
            <a:off x="4143375" y="916375"/>
            <a:ext cx="4963500" cy="2905144"/>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pic>
        <p:nvPicPr>
          <p:cNvPr id="365" name="Google Shape;365;p44"/>
          <p:cNvPicPr preferRelativeResize="0"/>
          <p:nvPr/>
        </p:nvPicPr>
        <p:blipFill>
          <a:blip r:embed="rId3">
            <a:alphaModFix/>
          </a:blip>
          <a:stretch>
            <a:fillRect/>
          </a:stretch>
        </p:blipFill>
        <p:spPr>
          <a:xfrm>
            <a:off x="0" y="-2"/>
            <a:ext cx="9144003" cy="5200651"/>
          </a:xfrm>
          <a:prstGeom prst="rect">
            <a:avLst/>
          </a:prstGeom>
          <a:noFill/>
          <a:ln>
            <a:noFill/>
          </a:ln>
        </p:spPr>
      </p:pic>
      <p:sp>
        <p:nvSpPr>
          <p:cNvPr id="366" name="Google Shape;366;p44"/>
          <p:cNvSpPr txBox="1"/>
          <p:nvPr/>
        </p:nvSpPr>
        <p:spPr>
          <a:xfrm>
            <a:off x="2240475" y="2008000"/>
            <a:ext cx="511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200">
                <a:solidFill>
                  <a:schemeClr val="accent5"/>
                </a:solidFill>
                <a:latin typeface="Oswald"/>
                <a:ea typeface="Oswald"/>
                <a:cs typeface="Oswald"/>
                <a:sym typeface="Oswald"/>
              </a:rPr>
              <a:t>Practical Visualization</a:t>
            </a:r>
            <a:endParaRPr sz="4200">
              <a:solidFill>
                <a:schemeClr val="accent5"/>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5"/>
          <p:cNvPicPr preferRelativeResize="0"/>
          <p:nvPr/>
        </p:nvPicPr>
        <p:blipFill>
          <a:blip r:embed="rId3">
            <a:alphaModFix/>
          </a:blip>
          <a:stretch>
            <a:fillRect/>
          </a:stretch>
        </p:blipFill>
        <p:spPr>
          <a:xfrm>
            <a:off x="234700" y="120950"/>
            <a:ext cx="8674601" cy="696326"/>
          </a:xfrm>
          <a:prstGeom prst="rect">
            <a:avLst/>
          </a:prstGeom>
          <a:noFill/>
          <a:ln>
            <a:noFill/>
          </a:ln>
        </p:spPr>
      </p:pic>
      <p:sp>
        <p:nvSpPr>
          <p:cNvPr id="372" name="Google Shape;372;p45"/>
          <p:cNvSpPr txBox="1"/>
          <p:nvPr/>
        </p:nvSpPr>
        <p:spPr>
          <a:xfrm>
            <a:off x="1620450" y="107450"/>
            <a:ext cx="68688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latin typeface="Oswald"/>
                <a:ea typeface="Oswald"/>
                <a:cs typeface="Oswald"/>
                <a:sym typeface="Oswald"/>
              </a:rPr>
              <a:t>                Vehicle Detection</a:t>
            </a:r>
            <a:endParaRPr sz="3500">
              <a:latin typeface="Oswald"/>
              <a:ea typeface="Oswald"/>
              <a:cs typeface="Oswald"/>
              <a:sym typeface="Oswald"/>
            </a:endParaRPr>
          </a:p>
        </p:txBody>
      </p:sp>
      <p:pic>
        <p:nvPicPr>
          <p:cNvPr id="373" name="Google Shape;373;p45"/>
          <p:cNvPicPr preferRelativeResize="0"/>
          <p:nvPr/>
        </p:nvPicPr>
        <p:blipFill>
          <a:blip r:embed="rId4">
            <a:alphaModFix/>
          </a:blip>
          <a:stretch>
            <a:fillRect/>
          </a:stretch>
        </p:blipFill>
        <p:spPr>
          <a:xfrm>
            <a:off x="1087600" y="886400"/>
            <a:ext cx="6942077" cy="4200601"/>
          </a:xfrm>
          <a:prstGeom prst="rect">
            <a:avLst/>
          </a:prstGeom>
          <a:noFill/>
          <a:ln>
            <a:noFill/>
          </a:ln>
        </p:spPr>
      </p:pic>
      <p:sp>
        <p:nvSpPr>
          <p:cNvPr id="374" name="Google Shape;37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36</a:t>
            </a:fld>
            <a:endParaRPr sz="1400" b="1"/>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6"/>
          <p:cNvPicPr preferRelativeResize="0"/>
          <p:nvPr/>
        </p:nvPicPr>
        <p:blipFill>
          <a:blip r:embed="rId3">
            <a:alphaModFix/>
          </a:blip>
          <a:stretch>
            <a:fillRect/>
          </a:stretch>
        </p:blipFill>
        <p:spPr>
          <a:xfrm>
            <a:off x="234700" y="266075"/>
            <a:ext cx="8674601" cy="696326"/>
          </a:xfrm>
          <a:prstGeom prst="rect">
            <a:avLst/>
          </a:prstGeom>
          <a:noFill/>
          <a:ln>
            <a:noFill/>
          </a:ln>
        </p:spPr>
      </p:pic>
      <p:sp>
        <p:nvSpPr>
          <p:cNvPr id="380" name="Google Shape;380;p46"/>
          <p:cNvSpPr txBox="1"/>
          <p:nvPr/>
        </p:nvSpPr>
        <p:spPr>
          <a:xfrm>
            <a:off x="1620450" y="252575"/>
            <a:ext cx="68688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latin typeface="Oswald"/>
                <a:ea typeface="Oswald"/>
                <a:cs typeface="Oswald"/>
                <a:sym typeface="Oswald"/>
              </a:rPr>
              <a:t>Vehicle Tracking ( YoloV5 + DeepSort )</a:t>
            </a:r>
            <a:endParaRPr sz="3500">
              <a:latin typeface="Oswald"/>
              <a:ea typeface="Oswald"/>
              <a:cs typeface="Oswald"/>
              <a:sym typeface="Oswald"/>
            </a:endParaRPr>
          </a:p>
        </p:txBody>
      </p:sp>
      <p:pic>
        <p:nvPicPr>
          <p:cNvPr id="381" name="Google Shape;381;p46"/>
          <p:cNvPicPr preferRelativeResize="0"/>
          <p:nvPr/>
        </p:nvPicPr>
        <p:blipFill>
          <a:blip r:embed="rId4">
            <a:alphaModFix/>
          </a:blip>
          <a:stretch>
            <a:fillRect/>
          </a:stretch>
        </p:blipFill>
        <p:spPr>
          <a:xfrm>
            <a:off x="1273000" y="1087953"/>
            <a:ext cx="6958200" cy="3919775"/>
          </a:xfrm>
          <a:prstGeom prst="rect">
            <a:avLst/>
          </a:prstGeom>
          <a:noFill/>
          <a:ln>
            <a:noFill/>
          </a:ln>
        </p:spPr>
      </p:pic>
      <p:sp>
        <p:nvSpPr>
          <p:cNvPr id="382" name="Google Shape;38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37</a:t>
            </a:fld>
            <a:endParaRPr sz="14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7"/>
          <p:cNvPicPr preferRelativeResize="0"/>
          <p:nvPr/>
        </p:nvPicPr>
        <p:blipFill>
          <a:blip r:embed="rId3">
            <a:alphaModFix/>
          </a:blip>
          <a:stretch>
            <a:fillRect/>
          </a:stretch>
        </p:blipFill>
        <p:spPr>
          <a:xfrm>
            <a:off x="123650" y="1031925"/>
            <a:ext cx="8896676" cy="3821325"/>
          </a:xfrm>
          <a:prstGeom prst="rect">
            <a:avLst/>
          </a:prstGeom>
          <a:noFill/>
          <a:ln>
            <a:noFill/>
          </a:ln>
        </p:spPr>
      </p:pic>
      <p:pic>
        <p:nvPicPr>
          <p:cNvPr id="388" name="Google Shape;388;p47"/>
          <p:cNvPicPr preferRelativeResize="0"/>
          <p:nvPr/>
        </p:nvPicPr>
        <p:blipFill>
          <a:blip r:embed="rId4">
            <a:alphaModFix/>
          </a:blip>
          <a:stretch>
            <a:fillRect/>
          </a:stretch>
        </p:blipFill>
        <p:spPr>
          <a:xfrm>
            <a:off x="234700" y="153200"/>
            <a:ext cx="8674601" cy="696326"/>
          </a:xfrm>
          <a:prstGeom prst="rect">
            <a:avLst/>
          </a:prstGeom>
          <a:noFill/>
          <a:ln>
            <a:noFill/>
          </a:ln>
        </p:spPr>
      </p:pic>
      <p:sp>
        <p:nvSpPr>
          <p:cNvPr id="389" name="Google Shape;389;p47"/>
          <p:cNvSpPr txBox="1"/>
          <p:nvPr/>
        </p:nvSpPr>
        <p:spPr>
          <a:xfrm>
            <a:off x="1620450" y="139700"/>
            <a:ext cx="68688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latin typeface="Oswald"/>
                <a:ea typeface="Oswald"/>
                <a:cs typeface="Oswald"/>
                <a:sym typeface="Oswald"/>
              </a:rPr>
              <a:t>Vehicle Counting and Speed Estimation</a:t>
            </a:r>
            <a:endParaRPr sz="3500">
              <a:latin typeface="Oswald"/>
              <a:ea typeface="Oswald"/>
              <a:cs typeface="Oswald"/>
              <a:sym typeface="Oswald"/>
            </a:endParaRPr>
          </a:p>
        </p:txBody>
      </p:sp>
      <p:sp>
        <p:nvSpPr>
          <p:cNvPr id="390" name="Google Shape;390;p47"/>
          <p:cNvSpPr txBox="1">
            <a:spLocks noGrp="1"/>
          </p:cNvSpPr>
          <p:nvPr>
            <p:ph type="sldNum" idx="12"/>
          </p:nvPr>
        </p:nvSpPr>
        <p:spPr>
          <a:xfrm>
            <a:off x="848925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38</a:t>
            </a:fld>
            <a:endParaRPr sz="1400" b="1"/>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latin typeface="Oswald"/>
                <a:ea typeface="Oswald"/>
                <a:cs typeface="Oswald"/>
                <a:sym typeface="Oswald"/>
              </a:rPr>
              <a:t>39</a:t>
            </a:fld>
            <a:endParaRPr sz="1400" b="1">
              <a:latin typeface="Oswald"/>
              <a:ea typeface="Oswald"/>
              <a:cs typeface="Oswald"/>
              <a:sym typeface="Oswald"/>
            </a:endParaRPr>
          </a:p>
        </p:txBody>
      </p:sp>
      <p:pic>
        <p:nvPicPr>
          <p:cNvPr id="396" name="Google Shape;396;p48"/>
          <p:cNvPicPr preferRelativeResize="0"/>
          <p:nvPr/>
        </p:nvPicPr>
        <p:blipFill>
          <a:blip r:embed="rId3">
            <a:alphaModFix/>
          </a:blip>
          <a:stretch>
            <a:fillRect/>
          </a:stretch>
        </p:blipFill>
        <p:spPr>
          <a:xfrm>
            <a:off x="0" y="0"/>
            <a:ext cx="9144003" cy="5200651"/>
          </a:xfrm>
          <a:prstGeom prst="rect">
            <a:avLst/>
          </a:prstGeom>
          <a:noFill/>
          <a:ln>
            <a:noFill/>
          </a:ln>
        </p:spPr>
      </p:pic>
      <p:sp>
        <p:nvSpPr>
          <p:cNvPr id="397" name="Google Shape;397;p48"/>
          <p:cNvSpPr txBox="1">
            <a:spLocks noGrp="1"/>
          </p:cNvSpPr>
          <p:nvPr>
            <p:ph type="ctrTitle"/>
          </p:nvPr>
        </p:nvSpPr>
        <p:spPr>
          <a:xfrm>
            <a:off x="457208" y="7096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500">
                <a:solidFill>
                  <a:schemeClr val="accent5"/>
                </a:solidFill>
                <a:latin typeface="Oswald"/>
                <a:ea typeface="Oswald"/>
                <a:cs typeface="Oswald"/>
                <a:sym typeface="Oswald"/>
              </a:rPr>
              <a:t>Result  Analysis</a:t>
            </a:r>
            <a:endParaRPr sz="4500">
              <a:solidFill>
                <a:schemeClr val="accent5"/>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p:nvPr/>
        </p:nvSpPr>
        <p:spPr>
          <a:xfrm>
            <a:off x="2907625" y="317800"/>
            <a:ext cx="8423100" cy="7188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None/>
            </a:pPr>
            <a:endParaRPr>
              <a:solidFill>
                <a:schemeClr val="dk1"/>
              </a:solidFill>
            </a:endParaRPr>
          </a:p>
        </p:txBody>
      </p:sp>
      <p:pic>
        <p:nvPicPr>
          <p:cNvPr id="94" name="Google Shape;94;p16"/>
          <p:cNvPicPr preferRelativeResize="0"/>
          <p:nvPr/>
        </p:nvPicPr>
        <p:blipFill>
          <a:blip r:embed="rId3">
            <a:alphaModFix/>
          </a:blip>
          <a:stretch>
            <a:fillRect/>
          </a:stretch>
        </p:blipFill>
        <p:spPr>
          <a:xfrm>
            <a:off x="749038" y="1446250"/>
            <a:ext cx="7797125" cy="3148550"/>
          </a:xfrm>
          <a:prstGeom prst="rect">
            <a:avLst/>
          </a:prstGeom>
          <a:noFill/>
          <a:ln>
            <a:noFill/>
          </a:ln>
        </p:spPr>
      </p:pic>
      <p:pic>
        <p:nvPicPr>
          <p:cNvPr id="95" name="Google Shape;95;p16"/>
          <p:cNvPicPr preferRelativeResize="0"/>
          <p:nvPr/>
        </p:nvPicPr>
        <p:blipFill>
          <a:blip r:embed="rId4">
            <a:alphaModFix/>
          </a:blip>
          <a:stretch>
            <a:fillRect/>
          </a:stretch>
        </p:blipFill>
        <p:spPr>
          <a:xfrm>
            <a:off x="749050" y="207700"/>
            <a:ext cx="7797125" cy="672352"/>
          </a:xfrm>
          <a:prstGeom prst="rect">
            <a:avLst/>
          </a:prstGeom>
          <a:noFill/>
          <a:ln>
            <a:noFill/>
          </a:ln>
        </p:spPr>
      </p:pic>
      <p:sp>
        <p:nvSpPr>
          <p:cNvPr id="96" name="Google Shape;96;p16"/>
          <p:cNvSpPr txBox="1"/>
          <p:nvPr/>
        </p:nvSpPr>
        <p:spPr>
          <a:xfrm>
            <a:off x="662150" y="797102"/>
            <a:ext cx="5151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GB" sz="2000" dirty="0">
                <a:solidFill>
                  <a:schemeClr val="dk1"/>
                </a:solidFill>
                <a:highlight>
                  <a:srgbClr val="FFE599"/>
                </a:highlight>
                <a:latin typeface="Oswald"/>
                <a:ea typeface="Oswald"/>
                <a:cs typeface="Oswald"/>
                <a:sym typeface="Oswald"/>
              </a:rPr>
              <a:t>What Vehicle Detection and Tracking?</a:t>
            </a:r>
            <a:endParaRPr sz="1600" dirty="0">
              <a:solidFill>
                <a:schemeClr val="dk1"/>
              </a:solidFill>
              <a:highlight>
                <a:srgbClr val="FFE599"/>
              </a:highlight>
              <a:latin typeface="Oswald"/>
              <a:ea typeface="Oswald"/>
              <a:cs typeface="Oswald"/>
              <a:sym typeface="Oswald"/>
            </a:endParaRPr>
          </a:p>
        </p:txBody>
      </p:sp>
      <p:sp>
        <p:nvSpPr>
          <p:cNvPr id="97" name="Google Shape;97;p16"/>
          <p:cNvSpPr txBox="1"/>
          <p:nvPr/>
        </p:nvSpPr>
        <p:spPr>
          <a:xfrm>
            <a:off x="2545575" y="160072"/>
            <a:ext cx="44517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latin typeface="Oswald"/>
                <a:ea typeface="Oswald"/>
                <a:cs typeface="Oswald"/>
                <a:sym typeface="Oswald"/>
              </a:rPr>
              <a:t>Background Studies</a:t>
            </a:r>
            <a:endParaRPr sz="1900">
              <a:latin typeface="Oswald"/>
              <a:ea typeface="Oswald"/>
              <a:cs typeface="Oswald"/>
              <a:sym typeface="Oswald"/>
            </a:endParaRPr>
          </a:p>
          <a:p>
            <a:pPr marL="0" lvl="0" indent="0" algn="l" rtl="0">
              <a:spcBef>
                <a:spcPts val="0"/>
              </a:spcBef>
              <a:spcAft>
                <a:spcPts val="0"/>
              </a:spcAft>
              <a:buNone/>
            </a:pPr>
            <a:endParaRPr>
              <a:latin typeface="Oswald"/>
              <a:ea typeface="Oswald"/>
              <a:cs typeface="Oswald"/>
              <a:sym typeface="Oswald"/>
            </a:endParaRPr>
          </a:p>
        </p:txBody>
      </p:sp>
      <p:sp>
        <p:nvSpPr>
          <p:cNvPr id="98" name="Google Shape;9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a:t>
            </a:fld>
            <a:endParaRPr sz="1400" b="1"/>
          </a:p>
        </p:txBody>
      </p:sp>
      <p:sp>
        <p:nvSpPr>
          <p:cNvPr id="8" name="Google Shape;317;p39"/>
          <p:cNvSpPr txBox="1"/>
          <p:nvPr/>
        </p:nvSpPr>
        <p:spPr>
          <a:xfrm>
            <a:off x="3049948" y="4663217"/>
            <a:ext cx="30000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dirty="0">
                <a:solidFill>
                  <a:schemeClr val="dk1"/>
                </a:solidFill>
                <a:latin typeface="Oswald"/>
                <a:ea typeface="Oswald"/>
                <a:cs typeface="Oswald"/>
                <a:sym typeface="Oswald"/>
              </a:rPr>
              <a:t>Fig: </a:t>
            </a:r>
            <a:r>
              <a:rPr lang="en-GB" sz="1300" dirty="0" smtClean="0">
                <a:solidFill>
                  <a:schemeClr val="dk1"/>
                </a:solidFill>
                <a:latin typeface="Oswald"/>
                <a:ea typeface="Oswald"/>
                <a:cs typeface="Oswald"/>
                <a:sym typeface="Oswald"/>
              </a:rPr>
              <a:t>Vehicle Tracking and Detection</a:t>
            </a:r>
            <a:endParaRPr sz="1300" dirty="0">
              <a:solidFill>
                <a:schemeClr val="dk1"/>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9"/>
          <p:cNvPicPr preferRelativeResize="0"/>
          <p:nvPr/>
        </p:nvPicPr>
        <p:blipFill>
          <a:blip r:embed="rId3">
            <a:alphaModFix/>
          </a:blip>
          <a:stretch>
            <a:fillRect/>
          </a:stretch>
        </p:blipFill>
        <p:spPr>
          <a:xfrm>
            <a:off x="365200" y="1380138"/>
            <a:ext cx="3933550" cy="2819250"/>
          </a:xfrm>
          <a:prstGeom prst="rect">
            <a:avLst/>
          </a:prstGeom>
          <a:noFill/>
          <a:ln>
            <a:noFill/>
          </a:ln>
        </p:spPr>
      </p:pic>
      <p:sp>
        <p:nvSpPr>
          <p:cNvPr id="403" name="Google Shape;403;p49"/>
          <p:cNvSpPr txBox="1"/>
          <p:nvPr/>
        </p:nvSpPr>
        <p:spPr>
          <a:xfrm>
            <a:off x="615650" y="4561800"/>
            <a:ext cx="36831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Result of test data(1000+) using YOLO v5 </a:t>
            </a:r>
            <a:endParaRPr sz="1200">
              <a:solidFill>
                <a:schemeClr val="dk1"/>
              </a:solidFill>
            </a:endParaRPr>
          </a:p>
        </p:txBody>
      </p:sp>
      <p:pic>
        <p:nvPicPr>
          <p:cNvPr id="404" name="Google Shape;404;p49"/>
          <p:cNvPicPr preferRelativeResize="0"/>
          <p:nvPr/>
        </p:nvPicPr>
        <p:blipFill>
          <a:blip r:embed="rId4">
            <a:alphaModFix/>
          </a:blip>
          <a:stretch>
            <a:fillRect/>
          </a:stretch>
        </p:blipFill>
        <p:spPr>
          <a:xfrm>
            <a:off x="4832075" y="1301700"/>
            <a:ext cx="4311924" cy="3629400"/>
          </a:xfrm>
          <a:prstGeom prst="rect">
            <a:avLst/>
          </a:prstGeom>
          <a:noFill/>
          <a:ln>
            <a:noFill/>
          </a:ln>
        </p:spPr>
      </p:pic>
      <p:sp>
        <p:nvSpPr>
          <p:cNvPr id="405" name="Google Shape;405;p49"/>
          <p:cNvSpPr txBox="1"/>
          <p:nvPr/>
        </p:nvSpPr>
        <p:spPr>
          <a:xfrm>
            <a:off x="5080788" y="4561800"/>
            <a:ext cx="3814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Result of test data(8000+) using YOLO v5 </a:t>
            </a:r>
            <a:endParaRPr sz="1200">
              <a:solidFill>
                <a:schemeClr val="dk1"/>
              </a:solidFill>
            </a:endParaRPr>
          </a:p>
        </p:txBody>
      </p:sp>
      <p:pic>
        <p:nvPicPr>
          <p:cNvPr id="406" name="Google Shape;406;p49"/>
          <p:cNvPicPr preferRelativeResize="0"/>
          <p:nvPr/>
        </p:nvPicPr>
        <p:blipFill>
          <a:blip r:embed="rId5">
            <a:alphaModFix/>
          </a:blip>
          <a:stretch>
            <a:fillRect/>
          </a:stretch>
        </p:blipFill>
        <p:spPr>
          <a:xfrm>
            <a:off x="365200" y="198950"/>
            <a:ext cx="8498099" cy="696326"/>
          </a:xfrm>
          <a:prstGeom prst="rect">
            <a:avLst/>
          </a:prstGeom>
          <a:noFill/>
          <a:ln>
            <a:noFill/>
          </a:ln>
        </p:spPr>
      </p:pic>
      <p:sp>
        <p:nvSpPr>
          <p:cNvPr id="407" name="Google Shape;407;p49"/>
          <p:cNvSpPr txBox="1">
            <a:spLocks noGrp="1"/>
          </p:cNvSpPr>
          <p:nvPr>
            <p:ph type="title"/>
          </p:nvPr>
        </p:nvSpPr>
        <p:spPr>
          <a:xfrm>
            <a:off x="2439550" y="198950"/>
            <a:ext cx="849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Performance of YOLO v5</a:t>
            </a:r>
            <a:endParaRPr sz="3320">
              <a:latin typeface="Oswald"/>
              <a:ea typeface="Oswald"/>
              <a:cs typeface="Oswald"/>
              <a:sym typeface="Oswald"/>
            </a:endParaRPr>
          </a:p>
        </p:txBody>
      </p:sp>
      <p:sp>
        <p:nvSpPr>
          <p:cNvPr id="408" name="Google Shape;40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40</a:t>
            </a:fld>
            <a:endParaRPr sz="1400" b="1"/>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0"/>
          <p:cNvPicPr preferRelativeResize="0"/>
          <p:nvPr/>
        </p:nvPicPr>
        <p:blipFill>
          <a:blip r:embed="rId3">
            <a:alphaModFix/>
          </a:blip>
          <a:stretch>
            <a:fillRect/>
          </a:stretch>
        </p:blipFill>
        <p:spPr>
          <a:xfrm>
            <a:off x="1191250" y="902875"/>
            <a:ext cx="7158600" cy="3850975"/>
          </a:xfrm>
          <a:prstGeom prst="rect">
            <a:avLst/>
          </a:prstGeom>
          <a:noFill/>
          <a:ln>
            <a:noFill/>
          </a:ln>
        </p:spPr>
      </p:pic>
      <p:sp>
        <p:nvSpPr>
          <p:cNvPr id="414" name="Google Shape;414;p50"/>
          <p:cNvSpPr txBox="1"/>
          <p:nvPr/>
        </p:nvSpPr>
        <p:spPr>
          <a:xfrm>
            <a:off x="2368400" y="4683825"/>
            <a:ext cx="4161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Result Comparison of YOLO v5, Mask R-CNN, SSD</a:t>
            </a:r>
            <a:endParaRPr sz="1200">
              <a:solidFill>
                <a:schemeClr val="dk1"/>
              </a:solidFill>
            </a:endParaRPr>
          </a:p>
        </p:txBody>
      </p:sp>
      <p:pic>
        <p:nvPicPr>
          <p:cNvPr id="415" name="Google Shape;415;p50"/>
          <p:cNvPicPr preferRelativeResize="0"/>
          <p:nvPr/>
        </p:nvPicPr>
        <p:blipFill>
          <a:blip r:embed="rId4">
            <a:alphaModFix/>
          </a:blip>
          <a:stretch>
            <a:fillRect/>
          </a:stretch>
        </p:blipFill>
        <p:spPr>
          <a:xfrm>
            <a:off x="747750" y="167900"/>
            <a:ext cx="7980626" cy="696326"/>
          </a:xfrm>
          <a:prstGeom prst="rect">
            <a:avLst/>
          </a:prstGeom>
          <a:noFill/>
          <a:ln>
            <a:noFill/>
          </a:ln>
        </p:spPr>
      </p:pic>
      <p:sp>
        <p:nvSpPr>
          <p:cNvPr id="416" name="Google Shape;416;p50"/>
          <p:cNvSpPr txBox="1">
            <a:spLocks noGrp="1"/>
          </p:cNvSpPr>
          <p:nvPr>
            <p:ph type="title"/>
          </p:nvPr>
        </p:nvSpPr>
        <p:spPr>
          <a:xfrm>
            <a:off x="1636600" y="167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90">
                <a:latin typeface="Oswald"/>
                <a:ea typeface="Oswald"/>
                <a:cs typeface="Oswald"/>
                <a:sym typeface="Oswald"/>
              </a:rPr>
              <a:t>Comparison of Deep Learning Models</a:t>
            </a:r>
            <a:endParaRPr sz="3690">
              <a:latin typeface="Oswald"/>
              <a:ea typeface="Oswald"/>
              <a:cs typeface="Oswald"/>
              <a:sym typeface="Oswald"/>
            </a:endParaRPr>
          </a:p>
        </p:txBody>
      </p:sp>
      <p:sp>
        <p:nvSpPr>
          <p:cNvPr id="417" name="Google Shape;417;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41</a:t>
            </a:fld>
            <a:endParaRPr sz="1400" b="1"/>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1"/>
          <p:cNvPicPr preferRelativeResize="0"/>
          <p:nvPr/>
        </p:nvPicPr>
        <p:blipFill>
          <a:blip r:embed="rId3">
            <a:alphaModFix/>
          </a:blip>
          <a:stretch>
            <a:fillRect/>
          </a:stretch>
        </p:blipFill>
        <p:spPr>
          <a:xfrm>
            <a:off x="1562600" y="1089475"/>
            <a:ext cx="6018801" cy="3605600"/>
          </a:xfrm>
          <a:prstGeom prst="rect">
            <a:avLst/>
          </a:prstGeom>
          <a:noFill/>
          <a:ln>
            <a:noFill/>
          </a:ln>
        </p:spPr>
      </p:pic>
      <p:sp>
        <p:nvSpPr>
          <p:cNvPr id="423" name="Google Shape;423;p51"/>
          <p:cNvSpPr txBox="1"/>
          <p:nvPr/>
        </p:nvSpPr>
        <p:spPr>
          <a:xfrm>
            <a:off x="2535850" y="4695075"/>
            <a:ext cx="44487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Performance of YOLO v5, Mask R-CNN, SSD</a:t>
            </a:r>
            <a:endParaRPr sz="1200">
              <a:solidFill>
                <a:schemeClr val="dk1"/>
              </a:solidFill>
            </a:endParaRPr>
          </a:p>
        </p:txBody>
      </p:sp>
      <p:sp>
        <p:nvSpPr>
          <p:cNvPr id="424" name="Google Shape;42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42</a:t>
            </a:fld>
            <a:endParaRPr sz="1400" b="1"/>
          </a:p>
        </p:txBody>
      </p:sp>
      <p:pic>
        <p:nvPicPr>
          <p:cNvPr id="425" name="Google Shape;425;p51"/>
          <p:cNvPicPr preferRelativeResize="0"/>
          <p:nvPr/>
        </p:nvPicPr>
        <p:blipFill>
          <a:blip r:embed="rId4">
            <a:alphaModFix/>
          </a:blip>
          <a:stretch>
            <a:fillRect/>
          </a:stretch>
        </p:blipFill>
        <p:spPr>
          <a:xfrm>
            <a:off x="321600" y="221300"/>
            <a:ext cx="8510700" cy="696326"/>
          </a:xfrm>
          <a:prstGeom prst="rect">
            <a:avLst/>
          </a:prstGeom>
          <a:noFill/>
          <a:ln>
            <a:noFill/>
          </a:ln>
        </p:spPr>
      </p:pic>
      <p:sp>
        <p:nvSpPr>
          <p:cNvPr id="426" name="Google Shape;426;p51"/>
          <p:cNvSpPr txBox="1">
            <a:spLocks noGrp="1"/>
          </p:cNvSpPr>
          <p:nvPr>
            <p:ph type="title"/>
          </p:nvPr>
        </p:nvSpPr>
        <p:spPr>
          <a:xfrm>
            <a:off x="321600" y="221300"/>
            <a:ext cx="870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Performance of Deep Learning Models for Detection</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p:nvPr/>
        </p:nvSpPr>
        <p:spPr>
          <a:xfrm>
            <a:off x="490425" y="4561800"/>
            <a:ext cx="36831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Result of test data(8000+) using YOLO v5 </a:t>
            </a:r>
            <a:endParaRPr sz="1200">
              <a:solidFill>
                <a:schemeClr val="dk1"/>
              </a:solidFill>
            </a:endParaRPr>
          </a:p>
        </p:txBody>
      </p:sp>
      <p:sp>
        <p:nvSpPr>
          <p:cNvPr id="432" name="Google Shape;432;p52"/>
          <p:cNvSpPr txBox="1"/>
          <p:nvPr/>
        </p:nvSpPr>
        <p:spPr>
          <a:xfrm>
            <a:off x="5080788" y="4561800"/>
            <a:ext cx="3814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F1 curve  of test data(8000+) using YOLO v5</a:t>
            </a:r>
            <a:endParaRPr sz="1200">
              <a:solidFill>
                <a:schemeClr val="dk1"/>
              </a:solidFill>
            </a:endParaRPr>
          </a:p>
        </p:txBody>
      </p:sp>
      <p:pic>
        <p:nvPicPr>
          <p:cNvPr id="433" name="Google Shape;433;p52"/>
          <p:cNvPicPr preferRelativeResize="0"/>
          <p:nvPr/>
        </p:nvPicPr>
        <p:blipFill>
          <a:blip r:embed="rId3">
            <a:alphaModFix/>
          </a:blip>
          <a:stretch>
            <a:fillRect/>
          </a:stretch>
        </p:blipFill>
        <p:spPr>
          <a:xfrm>
            <a:off x="152400" y="1170125"/>
            <a:ext cx="4527278" cy="3017449"/>
          </a:xfrm>
          <a:prstGeom prst="rect">
            <a:avLst/>
          </a:prstGeom>
          <a:noFill/>
          <a:ln>
            <a:noFill/>
          </a:ln>
        </p:spPr>
      </p:pic>
      <p:pic>
        <p:nvPicPr>
          <p:cNvPr id="434" name="Google Shape;434;p52"/>
          <p:cNvPicPr preferRelativeResize="0"/>
          <p:nvPr/>
        </p:nvPicPr>
        <p:blipFill>
          <a:blip r:embed="rId4">
            <a:alphaModFix/>
          </a:blip>
          <a:stretch>
            <a:fillRect/>
          </a:stretch>
        </p:blipFill>
        <p:spPr>
          <a:xfrm>
            <a:off x="4832078" y="1170125"/>
            <a:ext cx="4159524" cy="2772339"/>
          </a:xfrm>
          <a:prstGeom prst="rect">
            <a:avLst/>
          </a:prstGeom>
          <a:noFill/>
          <a:ln>
            <a:noFill/>
          </a:ln>
        </p:spPr>
      </p:pic>
      <p:sp>
        <p:nvSpPr>
          <p:cNvPr id="435" name="Google Shape;43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43</a:t>
            </a:fld>
            <a:endParaRPr sz="1400" b="1"/>
          </a:p>
        </p:txBody>
      </p:sp>
      <p:pic>
        <p:nvPicPr>
          <p:cNvPr id="436" name="Google Shape;436;p52"/>
          <p:cNvPicPr preferRelativeResize="0"/>
          <p:nvPr/>
        </p:nvPicPr>
        <p:blipFill>
          <a:blip r:embed="rId5">
            <a:alphaModFix/>
          </a:blip>
          <a:stretch>
            <a:fillRect/>
          </a:stretch>
        </p:blipFill>
        <p:spPr>
          <a:xfrm>
            <a:off x="469400" y="120950"/>
            <a:ext cx="8312100" cy="696326"/>
          </a:xfrm>
          <a:prstGeom prst="rect">
            <a:avLst/>
          </a:prstGeom>
          <a:noFill/>
          <a:ln>
            <a:noFill/>
          </a:ln>
        </p:spPr>
      </p:pic>
      <p:sp>
        <p:nvSpPr>
          <p:cNvPr id="437" name="Google Shape;437;p52"/>
          <p:cNvSpPr txBox="1">
            <a:spLocks noGrp="1"/>
          </p:cNvSpPr>
          <p:nvPr>
            <p:ph type="title"/>
          </p:nvPr>
        </p:nvSpPr>
        <p:spPr>
          <a:xfrm>
            <a:off x="1588050" y="120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Performance of YOLO v5 for Tracking:</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txBox="1"/>
          <p:nvPr/>
        </p:nvSpPr>
        <p:spPr>
          <a:xfrm>
            <a:off x="490425" y="4561800"/>
            <a:ext cx="36831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Result of test data(8000+) using DeepSORT </a:t>
            </a:r>
            <a:endParaRPr sz="1200">
              <a:solidFill>
                <a:schemeClr val="dk1"/>
              </a:solidFill>
            </a:endParaRPr>
          </a:p>
        </p:txBody>
      </p:sp>
      <p:sp>
        <p:nvSpPr>
          <p:cNvPr id="443" name="Google Shape;443;p53"/>
          <p:cNvSpPr txBox="1"/>
          <p:nvPr/>
        </p:nvSpPr>
        <p:spPr>
          <a:xfrm>
            <a:off x="5080788" y="4561800"/>
            <a:ext cx="3814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F1 curve  of test data(8000+) using DeepSORT</a:t>
            </a:r>
            <a:endParaRPr sz="1200">
              <a:solidFill>
                <a:schemeClr val="dk1"/>
              </a:solidFill>
            </a:endParaRPr>
          </a:p>
        </p:txBody>
      </p:sp>
      <p:pic>
        <p:nvPicPr>
          <p:cNvPr id="444" name="Google Shape;444;p53"/>
          <p:cNvPicPr preferRelativeResize="0"/>
          <p:nvPr/>
        </p:nvPicPr>
        <p:blipFill>
          <a:blip r:embed="rId3">
            <a:alphaModFix/>
          </a:blip>
          <a:stretch>
            <a:fillRect/>
          </a:stretch>
        </p:blipFill>
        <p:spPr>
          <a:xfrm>
            <a:off x="152400" y="1170125"/>
            <a:ext cx="4527278" cy="3017449"/>
          </a:xfrm>
          <a:prstGeom prst="rect">
            <a:avLst/>
          </a:prstGeom>
          <a:noFill/>
          <a:ln>
            <a:noFill/>
          </a:ln>
        </p:spPr>
      </p:pic>
      <p:pic>
        <p:nvPicPr>
          <p:cNvPr id="445" name="Google Shape;445;p53"/>
          <p:cNvPicPr preferRelativeResize="0"/>
          <p:nvPr/>
        </p:nvPicPr>
        <p:blipFill>
          <a:blip r:embed="rId4">
            <a:alphaModFix/>
          </a:blip>
          <a:stretch>
            <a:fillRect/>
          </a:stretch>
        </p:blipFill>
        <p:spPr>
          <a:xfrm>
            <a:off x="4832078" y="1170125"/>
            <a:ext cx="4159524" cy="2772339"/>
          </a:xfrm>
          <a:prstGeom prst="rect">
            <a:avLst/>
          </a:prstGeom>
          <a:noFill/>
          <a:ln>
            <a:noFill/>
          </a:ln>
        </p:spPr>
      </p:pic>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44</a:t>
            </a:fld>
            <a:endParaRPr sz="1400" b="1"/>
          </a:p>
        </p:txBody>
      </p:sp>
      <p:pic>
        <p:nvPicPr>
          <p:cNvPr id="447" name="Google Shape;447;p53"/>
          <p:cNvPicPr preferRelativeResize="0"/>
          <p:nvPr/>
        </p:nvPicPr>
        <p:blipFill>
          <a:blip r:embed="rId5">
            <a:alphaModFix/>
          </a:blip>
          <a:stretch>
            <a:fillRect/>
          </a:stretch>
        </p:blipFill>
        <p:spPr>
          <a:xfrm>
            <a:off x="469400" y="120950"/>
            <a:ext cx="8312100" cy="696326"/>
          </a:xfrm>
          <a:prstGeom prst="rect">
            <a:avLst/>
          </a:prstGeom>
          <a:noFill/>
          <a:ln>
            <a:noFill/>
          </a:ln>
        </p:spPr>
      </p:pic>
      <p:sp>
        <p:nvSpPr>
          <p:cNvPr id="448" name="Google Shape;448;p53"/>
          <p:cNvSpPr txBox="1">
            <a:spLocks noGrp="1"/>
          </p:cNvSpPr>
          <p:nvPr>
            <p:ph type="title"/>
          </p:nvPr>
        </p:nvSpPr>
        <p:spPr>
          <a:xfrm>
            <a:off x="1388025" y="12093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Performance of DeepSORT for Tracking:</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p:nvPr/>
        </p:nvSpPr>
        <p:spPr>
          <a:xfrm>
            <a:off x="2894725" y="4549825"/>
            <a:ext cx="36831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Fig: Loss curve of test data(8000+) using GOTURN </a:t>
            </a:r>
            <a:endParaRPr sz="1200">
              <a:solidFill>
                <a:schemeClr val="dk1"/>
              </a:solidFill>
            </a:endParaRPr>
          </a:p>
        </p:txBody>
      </p:sp>
      <p:pic>
        <p:nvPicPr>
          <p:cNvPr id="454" name="Google Shape;454;p54"/>
          <p:cNvPicPr preferRelativeResize="0"/>
          <p:nvPr/>
        </p:nvPicPr>
        <p:blipFill>
          <a:blip r:embed="rId3">
            <a:alphaModFix/>
          </a:blip>
          <a:stretch>
            <a:fillRect/>
          </a:stretch>
        </p:blipFill>
        <p:spPr>
          <a:xfrm>
            <a:off x="2078250" y="1076863"/>
            <a:ext cx="4690950" cy="3413825"/>
          </a:xfrm>
          <a:prstGeom prst="rect">
            <a:avLst/>
          </a:prstGeom>
          <a:noFill/>
          <a:ln>
            <a:noFill/>
          </a:ln>
        </p:spPr>
      </p:pic>
      <p:sp>
        <p:nvSpPr>
          <p:cNvPr id="455" name="Google Shape;45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45</a:t>
            </a:fld>
            <a:endParaRPr sz="1400" b="1"/>
          </a:p>
        </p:txBody>
      </p:sp>
      <p:pic>
        <p:nvPicPr>
          <p:cNvPr id="456" name="Google Shape;456;p54"/>
          <p:cNvPicPr preferRelativeResize="0"/>
          <p:nvPr/>
        </p:nvPicPr>
        <p:blipFill>
          <a:blip r:embed="rId4">
            <a:alphaModFix/>
          </a:blip>
          <a:stretch>
            <a:fillRect/>
          </a:stretch>
        </p:blipFill>
        <p:spPr>
          <a:xfrm>
            <a:off x="469400" y="120950"/>
            <a:ext cx="8312100" cy="696326"/>
          </a:xfrm>
          <a:prstGeom prst="rect">
            <a:avLst/>
          </a:prstGeom>
          <a:noFill/>
          <a:ln>
            <a:noFill/>
          </a:ln>
        </p:spPr>
      </p:pic>
      <p:sp>
        <p:nvSpPr>
          <p:cNvPr id="457" name="Google Shape;457;p54"/>
          <p:cNvSpPr txBox="1">
            <a:spLocks noGrp="1"/>
          </p:cNvSpPr>
          <p:nvPr>
            <p:ph type="title"/>
          </p:nvPr>
        </p:nvSpPr>
        <p:spPr>
          <a:xfrm>
            <a:off x="1530900" y="120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Performance of GOTURN for Tracking:</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55"/>
          <p:cNvPicPr preferRelativeResize="0"/>
          <p:nvPr/>
        </p:nvPicPr>
        <p:blipFill>
          <a:blip r:embed="rId3">
            <a:alphaModFix/>
          </a:blip>
          <a:stretch>
            <a:fillRect/>
          </a:stretch>
        </p:blipFill>
        <p:spPr>
          <a:xfrm>
            <a:off x="153175" y="153175"/>
            <a:ext cx="3520748" cy="4853275"/>
          </a:xfrm>
          <a:prstGeom prst="rect">
            <a:avLst/>
          </a:prstGeom>
          <a:noFill/>
          <a:ln>
            <a:noFill/>
          </a:ln>
        </p:spPr>
      </p:pic>
      <p:sp>
        <p:nvSpPr>
          <p:cNvPr id="463" name="Google Shape;463;p55"/>
          <p:cNvSpPr txBox="1"/>
          <p:nvPr/>
        </p:nvSpPr>
        <p:spPr>
          <a:xfrm>
            <a:off x="413550" y="1687350"/>
            <a:ext cx="30000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500">
                <a:solidFill>
                  <a:schemeClr val="dk1"/>
                </a:solidFill>
                <a:latin typeface="Oswald"/>
                <a:ea typeface="Oswald"/>
                <a:cs typeface="Oswald"/>
                <a:sym typeface="Oswald"/>
              </a:rPr>
              <a:t>Future</a:t>
            </a:r>
            <a:endParaRPr sz="4500">
              <a:solidFill>
                <a:schemeClr val="dk1"/>
              </a:solidFill>
              <a:latin typeface="Oswald"/>
              <a:ea typeface="Oswald"/>
              <a:cs typeface="Oswald"/>
              <a:sym typeface="Oswald"/>
            </a:endParaRPr>
          </a:p>
          <a:p>
            <a:pPr marL="0" lvl="0" indent="0" algn="ctr" rtl="0">
              <a:spcBef>
                <a:spcPts val="0"/>
              </a:spcBef>
              <a:spcAft>
                <a:spcPts val="0"/>
              </a:spcAft>
              <a:buNone/>
            </a:pPr>
            <a:r>
              <a:rPr lang="en-GB" sz="4500">
                <a:solidFill>
                  <a:schemeClr val="dk1"/>
                </a:solidFill>
                <a:latin typeface="Oswald"/>
                <a:ea typeface="Oswald"/>
                <a:cs typeface="Oswald"/>
                <a:sym typeface="Oswald"/>
              </a:rPr>
              <a:t>Work</a:t>
            </a:r>
            <a:endParaRPr sz="4500">
              <a:solidFill>
                <a:schemeClr val="dk1"/>
              </a:solidFill>
              <a:latin typeface="Oswald"/>
              <a:ea typeface="Oswald"/>
              <a:cs typeface="Oswald"/>
              <a:sym typeface="Oswald"/>
            </a:endParaRPr>
          </a:p>
        </p:txBody>
      </p:sp>
      <p:sp>
        <p:nvSpPr>
          <p:cNvPr id="464" name="Google Shape;464;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46</a:t>
            </a:fld>
            <a:endParaRPr sz="1900" b="1"/>
          </a:p>
        </p:txBody>
      </p:sp>
      <p:sp>
        <p:nvSpPr>
          <p:cNvPr id="465" name="Google Shape;465;p55"/>
          <p:cNvSpPr txBox="1"/>
          <p:nvPr/>
        </p:nvSpPr>
        <p:spPr>
          <a:xfrm>
            <a:off x="3866675" y="1312950"/>
            <a:ext cx="6938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latin typeface="Oswald"/>
                <a:ea typeface="Oswald"/>
                <a:cs typeface="Oswald"/>
                <a:sym typeface="Oswald"/>
              </a:rPr>
              <a:t>Our future work includes making a full vehicle identifying</a:t>
            </a:r>
            <a:endParaRPr sz="1800">
              <a:latin typeface="Oswald"/>
              <a:ea typeface="Oswald"/>
              <a:cs typeface="Oswald"/>
              <a:sym typeface="Oswald"/>
            </a:endParaRPr>
          </a:p>
          <a:p>
            <a:pPr marL="0" lvl="0" indent="0" algn="l" rtl="0">
              <a:spcBef>
                <a:spcPts val="0"/>
              </a:spcBef>
              <a:spcAft>
                <a:spcPts val="0"/>
              </a:spcAft>
              <a:buNone/>
            </a:pPr>
            <a:r>
              <a:rPr lang="en-GB" sz="1800">
                <a:latin typeface="Oswald"/>
                <a:ea typeface="Oswald"/>
                <a:cs typeface="Oswald"/>
                <a:sym typeface="Oswald"/>
              </a:rPr>
              <a:t>System which will:</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Differentiate a certain categorized vehicle detection </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from others</a:t>
            </a: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solidFill>
                  <a:schemeClr val="dk1"/>
                </a:solidFill>
                <a:latin typeface="Oswald"/>
                <a:ea typeface="Oswald"/>
                <a:cs typeface="Oswald"/>
                <a:sym typeface="Oswald"/>
              </a:rPr>
              <a:t>Estimate l</a:t>
            </a:r>
            <a:r>
              <a:rPr lang="en-GB" sz="1800">
                <a:latin typeface="Oswald"/>
                <a:ea typeface="Oswald"/>
                <a:cs typeface="Oswald"/>
                <a:sym typeface="Oswald"/>
              </a:rPr>
              <a:t>ane changing </a:t>
            </a: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Differentiate the low speed and high speed</a:t>
            </a:r>
            <a:endParaRPr sz="1800">
              <a:latin typeface="Oswald"/>
              <a:ea typeface="Oswald"/>
              <a:cs typeface="Oswald"/>
              <a:sym typeface="Oswald"/>
            </a:endParaRPr>
          </a:p>
          <a:p>
            <a:pPr marL="457200" lvl="0" indent="0" algn="l" rtl="0">
              <a:spcBef>
                <a:spcPts val="0"/>
              </a:spcBef>
              <a:spcAft>
                <a:spcPts val="0"/>
              </a:spcAft>
              <a:buNone/>
            </a:pPr>
            <a:r>
              <a:rPr lang="en-GB" sz="1800">
                <a:latin typeface="Oswald"/>
                <a:ea typeface="Oswald"/>
                <a:cs typeface="Oswald"/>
                <a:sym typeface="Oswald"/>
              </a:rPr>
              <a:t>Vehicles </a:t>
            </a:r>
            <a:endParaRPr sz="1800">
              <a:latin typeface="Oswald"/>
              <a:ea typeface="Oswald"/>
              <a:cs typeface="Oswald"/>
              <a:sym typeface="Oswald"/>
            </a:endParaRPr>
          </a:p>
          <a:p>
            <a:pPr marL="457200" lvl="0" indent="-342900" algn="l" rtl="0">
              <a:spcBef>
                <a:spcPts val="0"/>
              </a:spcBef>
              <a:spcAft>
                <a:spcPts val="0"/>
              </a:spcAft>
              <a:buSzPts val="1800"/>
              <a:buFont typeface="Oswald"/>
              <a:buChar char="●"/>
            </a:pPr>
            <a:r>
              <a:rPr lang="en-GB" sz="1800">
                <a:latin typeface="Oswald"/>
                <a:ea typeface="Oswald"/>
                <a:cs typeface="Oswald"/>
                <a:sym typeface="Oswald"/>
              </a:rPr>
              <a:t>Predict in which direction a vehicle will go</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p:nvPr/>
        </p:nvSpPr>
        <p:spPr>
          <a:xfrm>
            <a:off x="382775" y="1132650"/>
            <a:ext cx="8312100" cy="141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800" dirty="0">
                <a:solidFill>
                  <a:schemeClr val="dk1"/>
                </a:solidFill>
                <a:latin typeface="Oswald"/>
                <a:ea typeface="Oswald"/>
                <a:cs typeface="Oswald"/>
                <a:sym typeface="Oswald"/>
              </a:rPr>
              <a:t>Vehicle detection and tracking applications play an important role for civilian applications such as in highway traffic surveillance control, management and urban traffic planning. As there is no work similar to this field in the perspective of Bangladesh, so it’ll be highly beneficial for future if we can implement it as we have thought to do.</a:t>
            </a:r>
            <a:endParaRPr sz="1800" dirty="0">
              <a:solidFill>
                <a:schemeClr val="dk1"/>
              </a:solidFill>
              <a:latin typeface="Oswald"/>
              <a:ea typeface="Oswald"/>
              <a:cs typeface="Oswald"/>
              <a:sym typeface="Oswald"/>
            </a:endParaRPr>
          </a:p>
        </p:txBody>
      </p:sp>
      <p:sp>
        <p:nvSpPr>
          <p:cNvPr id="471" name="Google Shape;47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pic>
        <p:nvPicPr>
          <p:cNvPr id="472" name="Google Shape;472;p56"/>
          <p:cNvPicPr preferRelativeResize="0"/>
          <p:nvPr/>
        </p:nvPicPr>
        <p:blipFill>
          <a:blip r:embed="rId3">
            <a:alphaModFix/>
          </a:blip>
          <a:stretch>
            <a:fillRect/>
          </a:stretch>
        </p:blipFill>
        <p:spPr>
          <a:xfrm>
            <a:off x="469400" y="120950"/>
            <a:ext cx="8312100" cy="696326"/>
          </a:xfrm>
          <a:prstGeom prst="rect">
            <a:avLst/>
          </a:prstGeom>
          <a:noFill/>
          <a:ln>
            <a:noFill/>
          </a:ln>
        </p:spPr>
      </p:pic>
      <p:sp>
        <p:nvSpPr>
          <p:cNvPr id="473" name="Google Shape;473;p56"/>
          <p:cNvSpPr txBox="1">
            <a:spLocks noGrp="1"/>
          </p:cNvSpPr>
          <p:nvPr>
            <p:ph type="title"/>
          </p:nvPr>
        </p:nvSpPr>
        <p:spPr>
          <a:xfrm>
            <a:off x="3407325" y="120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Conclusion</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7"/>
          <p:cNvSpPr txBox="1"/>
          <p:nvPr/>
        </p:nvSpPr>
        <p:spPr>
          <a:xfrm>
            <a:off x="311700" y="1088500"/>
            <a:ext cx="8520600" cy="3867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500">
                <a:solidFill>
                  <a:schemeClr val="dk1"/>
                </a:solidFill>
                <a:latin typeface="Oswald"/>
                <a:ea typeface="Oswald"/>
                <a:cs typeface="Oswald"/>
                <a:sym typeface="Oswald"/>
              </a:rPr>
              <a:t>1.   S. Sri Jamiya and E. Rani, “A survey on vehicle detection and tracking algorithms in real time  video surveillance,”</a:t>
            </a: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500">
                <a:solidFill>
                  <a:schemeClr val="dk1"/>
                </a:solidFill>
                <a:latin typeface="Oswald"/>
                <a:ea typeface="Oswald"/>
                <a:cs typeface="Oswald"/>
                <a:sym typeface="Oswald"/>
              </a:rPr>
              <a:t>2. R. A. Hadi, G. Sulong, and L. E. George, “Vehicle detection and tracking techniques: a concise review,” arXiv preprint arXiv:1410.5894, 2014.</a:t>
            </a: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500">
                <a:solidFill>
                  <a:schemeClr val="dk1"/>
                </a:solidFill>
                <a:latin typeface="Oswald"/>
                <a:ea typeface="Oswald"/>
                <a:cs typeface="Oswald"/>
                <a:sym typeface="Oswald"/>
              </a:rPr>
              <a:t>3.J. Redmon, S. Divvala, R. Girshick, and A. Farhadi, “You only look once: Unified, realtime object detection,” in Proceedings of the IEEE conference on computer vision and pattern recognition, pp. 779–788, 2016.</a:t>
            </a: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500">
                <a:solidFill>
                  <a:schemeClr val="dk1"/>
                </a:solidFill>
                <a:latin typeface="Oswald"/>
                <a:ea typeface="Oswald"/>
                <a:cs typeface="Oswald"/>
                <a:sym typeface="Oswald"/>
              </a:rPr>
              <a:t>4. K. He, G. Gkioxari, P. Dollár, and R. Girshick, “Mask r-cnn,” in Proceedings of the IEEE international conference on computer vision, pp. 2961–2969, 2017.</a:t>
            </a: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500">
                <a:solidFill>
                  <a:schemeClr val="dk1"/>
                </a:solidFill>
                <a:latin typeface="Oswald"/>
                <a:ea typeface="Oswald"/>
                <a:cs typeface="Oswald"/>
                <a:sym typeface="Oswald"/>
              </a:rPr>
              <a:t>5.W. Liu, D. Anguelov, D. Erhan, C. Szegedy, S. Reed, C.-Y. Fu, and A. C. Berg, “Ssd:Single shot multibox detector,” in European conference on computer vision, pp. 21–37,Springer, 2016.</a:t>
            </a:r>
            <a:endParaRPr sz="15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500">
              <a:solidFill>
                <a:schemeClr val="dk1"/>
              </a:solidFill>
              <a:latin typeface="Oswald"/>
              <a:ea typeface="Oswald"/>
              <a:cs typeface="Oswald"/>
              <a:sym typeface="Oswald"/>
            </a:endParaRPr>
          </a:p>
        </p:txBody>
      </p:sp>
      <p:sp>
        <p:nvSpPr>
          <p:cNvPr id="479" name="Google Shape;47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48</a:t>
            </a:fld>
            <a:endParaRPr/>
          </a:p>
        </p:txBody>
      </p:sp>
      <p:pic>
        <p:nvPicPr>
          <p:cNvPr id="480" name="Google Shape;480;p57"/>
          <p:cNvPicPr preferRelativeResize="0"/>
          <p:nvPr/>
        </p:nvPicPr>
        <p:blipFill>
          <a:blip r:embed="rId3">
            <a:alphaModFix/>
          </a:blip>
          <a:stretch>
            <a:fillRect/>
          </a:stretch>
        </p:blipFill>
        <p:spPr>
          <a:xfrm>
            <a:off x="311700" y="235250"/>
            <a:ext cx="8674601" cy="696326"/>
          </a:xfrm>
          <a:prstGeom prst="rect">
            <a:avLst/>
          </a:prstGeom>
          <a:noFill/>
          <a:ln>
            <a:noFill/>
          </a:ln>
        </p:spPr>
      </p:pic>
      <p:sp>
        <p:nvSpPr>
          <p:cNvPr id="481" name="Google Shape;481;p57"/>
          <p:cNvSpPr txBox="1">
            <a:spLocks noGrp="1"/>
          </p:cNvSpPr>
          <p:nvPr>
            <p:ph type="title"/>
          </p:nvPr>
        </p:nvSpPr>
        <p:spPr>
          <a:xfrm>
            <a:off x="2388150" y="23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        References</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8"/>
          <p:cNvSpPr txBox="1"/>
          <p:nvPr/>
        </p:nvSpPr>
        <p:spPr>
          <a:xfrm>
            <a:off x="394725" y="1136350"/>
            <a:ext cx="8384100" cy="2979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6.   R. Girshick, J. Donahue, T. Darrell, and J. Malik, “Region-based convolutional networks</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  	for accurate object detection and segmentation,” IEEE transactions on pattern</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  	analysis and machine intelligence, vol. 38, no. 1, pp. 142–158, 2015.</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7.  A. Ambardekar, M. Nicolescu, and G. Bebis, “Efficient vehicle tracking and classification</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     for an automated traffic surveillance system,” Signal and Image Processing, pp. 1–6, 2008.</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8.  “tzutalin/labelImg.” https://github.com/tzutalin/labelImg. Accessed: 2021-06-15.</a:t>
            </a: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endParaRPr sz="1600">
              <a:solidFill>
                <a:schemeClr val="dk1"/>
              </a:solidFill>
              <a:latin typeface="Oswald"/>
              <a:ea typeface="Oswald"/>
              <a:cs typeface="Oswald"/>
              <a:sym typeface="Oswald"/>
            </a:endParaRPr>
          </a:p>
          <a:p>
            <a:pPr marL="0" lvl="0" indent="0" algn="just" rtl="0">
              <a:lnSpc>
                <a:spcPct val="115000"/>
              </a:lnSpc>
              <a:spcBef>
                <a:spcPts val="0"/>
              </a:spcBef>
              <a:spcAft>
                <a:spcPts val="0"/>
              </a:spcAft>
              <a:buNone/>
            </a:pPr>
            <a:r>
              <a:rPr lang="en-GB" sz="1600">
                <a:solidFill>
                  <a:schemeClr val="dk1"/>
                </a:solidFill>
                <a:latin typeface="Oswald"/>
                <a:ea typeface="Oswald"/>
                <a:cs typeface="Oswald"/>
                <a:sym typeface="Oswald"/>
              </a:rPr>
              <a:t>9.  “Make Sense.” https://www.makesense.ai/. Accessed: 2021-05-10.</a:t>
            </a:r>
            <a:endParaRPr sz="1600">
              <a:solidFill>
                <a:schemeClr val="dk1"/>
              </a:solidFill>
              <a:latin typeface="Oswald"/>
              <a:ea typeface="Oswald"/>
              <a:cs typeface="Oswald"/>
              <a:sym typeface="Oswald"/>
            </a:endParaRPr>
          </a:p>
        </p:txBody>
      </p:sp>
      <p:sp>
        <p:nvSpPr>
          <p:cNvPr id="487" name="Google Shape;48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49</a:t>
            </a:fld>
            <a:endParaRPr/>
          </a:p>
        </p:txBody>
      </p:sp>
      <p:pic>
        <p:nvPicPr>
          <p:cNvPr id="488" name="Google Shape;488;p58"/>
          <p:cNvPicPr preferRelativeResize="0"/>
          <p:nvPr/>
        </p:nvPicPr>
        <p:blipFill>
          <a:blip r:embed="rId3">
            <a:alphaModFix/>
          </a:blip>
          <a:stretch>
            <a:fillRect/>
          </a:stretch>
        </p:blipFill>
        <p:spPr>
          <a:xfrm>
            <a:off x="311700" y="235250"/>
            <a:ext cx="8674601" cy="696326"/>
          </a:xfrm>
          <a:prstGeom prst="rect">
            <a:avLst/>
          </a:prstGeom>
          <a:noFill/>
          <a:ln>
            <a:noFill/>
          </a:ln>
        </p:spPr>
      </p:pic>
      <p:sp>
        <p:nvSpPr>
          <p:cNvPr id="489" name="Google Shape;489;p58"/>
          <p:cNvSpPr txBox="1">
            <a:spLocks noGrp="1"/>
          </p:cNvSpPr>
          <p:nvPr>
            <p:ph type="title"/>
          </p:nvPr>
        </p:nvSpPr>
        <p:spPr>
          <a:xfrm>
            <a:off x="2388150" y="23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00">
                <a:latin typeface="Oswald"/>
                <a:ea typeface="Oswald"/>
                <a:cs typeface="Oswald"/>
                <a:sym typeface="Oswald"/>
              </a:rPr>
              <a:t>References (Continued)</a:t>
            </a:r>
            <a:endParaRPr sz="332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311700" y="1584313"/>
            <a:ext cx="8520600" cy="3048600"/>
          </a:xfrm>
          <a:prstGeom prst="rect">
            <a:avLst/>
          </a:prstGeom>
        </p:spPr>
        <p:txBody>
          <a:bodyPr spcFirstLastPara="1" wrap="square" lIns="91425" tIns="91425" rIns="91425" bIns="91425" anchor="t" anchorCtr="0">
            <a:noAutofit/>
          </a:bodyPr>
          <a:lstStyle/>
          <a:p>
            <a:pPr marL="0" lvl="0" indent="0" algn="just" rtl="0">
              <a:spcBef>
                <a:spcPts val="100"/>
              </a:spcBef>
              <a:spcAft>
                <a:spcPts val="0"/>
              </a:spcAft>
              <a:buClr>
                <a:schemeClr val="dk1"/>
              </a:buClr>
              <a:buSzPts val="1100"/>
              <a:buFont typeface="Arial"/>
              <a:buNone/>
            </a:pPr>
            <a:endParaRPr>
              <a:solidFill>
                <a:schemeClr val="dk1"/>
              </a:solidFill>
              <a:latin typeface="Oswald"/>
              <a:ea typeface="Oswald"/>
              <a:cs typeface="Oswald"/>
              <a:sym typeface="Oswald"/>
            </a:endParaRPr>
          </a:p>
          <a:p>
            <a:pPr marL="0" lvl="0" indent="0" algn="just" rtl="0">
              <a:spcBef>
                <a:spcPts val="100"/>
              </a:spcBef>
              <a:spcAft>
                <a:spcPts val="0"/>
              </a:spcAft>
              <a:buClr>
                <a:schemeClr val="dk1"/>
              </a:buClr>
              <a:buSzPts val="1100"/>
              <a:buFont typeface="Arial"/>
              <a:buNone/>
            </a:pPr>
            <a:r>
              <a:rPr lang="en-GB">
                <a:solidFill>
                  <a:schemeClr val="dk1"/>
                </a:solidFill>
                <a:latin typeface="Oswald"/>
                <a:ea typeface="Oswald"/>
                <a:cs typeface="Oswald"/>
                <a:sym typeface="Oswald"/>
              </a:rPr>
              <a:t>●In [1] authors gave the detailed overview of object motion detection , classification and tracking algorithms are presented and also their strengths and weakness of the various algorithms are discussed.</a:t>
            </a:r>
            <a:endParaRPr>
              <a:solidFill>
                <a:schemeClr val="dk1"/>
              </a:solidFill>
              <a:latin typeface="Oswald"/>
              <a:ea typeface="Oswald"/>
              <a:cs typeface="Oswald"/>
              <a:sym typeface="Oswald"/>
            </a:endParaRPr>
          </a:p>
          <a:p>
            <a:pPr marL="0" lvl="0" indent="0" algn="just" rtl="0">
              <a:spcBef>
                <a:spcPts val="100"/>
              </a:spcBef>
              <a:spcAft>
                <a:spcPts val="0"/>
              </a:spcAft>
              <a:buClr>
                <a:schemeClr val="dk1"/>
              </a:buClr>
              <a:buSzPts val="1100"/>
              <a:buFont typeface="Arial"/>
              <a:buNone/>
            </a:pPr>
            <a:r>
              <a:rPr lang="en-GB">
                <a:solidFill>
                  <a:schemeClr val="dk1"/>
                </a:solidFill>
                <a:latin typeface="Oswald"/>
                <a:ea typeface="Oswald"/>
                <a:cs typeface="Oswald"/>
                <a:sym typeface="Oswald"/>
              </a:rPr>
              <a:t>●In [2] authors gave a concise overview of image processing methods and analysis tools which are used in building the applications that is involved developing traffic surveillance systems.  </a:t>
            </a:r>
            <a:endParaRPr>
              <a:solidFill>
                <a:schemeClr val="dk1"/>
              </a:solidFill>
              <a:latin typeface="Oswald"/>
              <a:ea typeface="Oswald"/>
              <a:cs typeface="Oswald"/>
              <a:sym typeface="Oswald"/>
            </a:endParaRPr>
          </a:p>
          <a:p>
            <a:pPr marL="0" lvl="0" indent="0" algn="just" rtl="0">
              <a:lnSpc>
                <a:spcPct val="90000"/>
              </a:lnSpc>
              <a:spcBef>
                <a:spcPts val="400"/>
              </a:spcBef>
              <a:spcAft>
                <a:spcPts val="0"/>
              </a:spcAft>
              <a:buClr>
                <a:schemeClr val="dk1"/>
              </a:buClr>
              <a:buSzPts val="1100"/>
              <a:buFont typeface="Arial"/>
              <a:buNone/>
            </a:pPr>
            <a:r>
              <a:rPr lang="en-GB">
                <a:solidFill>
                  <a:schemeClr val="dk1"/>
                </a:solidFill>
                <a:latin typeface="Oswald"/>
                <a:ea typeface="Oswald"/>
                <a:cs typeface="Oswald"/>
                <a:sym typeface="Oswald"/>
              </a:rPr>
              <a:t>●In [3] authors proposed a approach YOLO for object detection as a  regression problem to spatially separated bounding boxes and  associated class probabilities.</a:t>
            </a:r>
            <a:endParaRPr>
              <a:solidFill>
                <a:schemeClr val="dk1"/>
              </a:solidFill>
              <a:latin typeface="Oswald"/>
              <a:ea typeface="Oswald"/>
              <a:cs typeface="Oswald"/>
              <a:sym typeface="Oswald"/>
            </a:endParaRPr>
          </a:p>
          <a:p>
            <a:pPr marL="0" lvl="0" indent="0" algn="just" rtl="0">
              <a:lnSpc>
                <a:spcPct val="90000"/>
              </a:lnSpc>
              <a:spcBef>
                <a:spcPts val="400"/>
              </a:spcBef>
              <a:spcAft>
                <a:spcPts val="0"/>
              </a:spcAft>
              <a:buClr>
                <a:schemeClr val="dk1"/>
              </a:buClr>
              <a:buSzPts val="1100"/>
              <a:buFont typeface="Arial"/>
              <a:buNone/>
            </a:pPr>
            <a:r>
              <a:rPr lang="en-GB">
                <a:solidFill>
                  <a:schemeClr val="dk1"/>
                </a:solidFill>
                <a:latin typeface="Oswald"/>
                <a:ea typeface="Oswald"/>
                <a:cs typeface="Oswald"/>
                <a:sym typeface="Oswald"/>
              </a:rPr>
              <a:t>●In [4] authors proposed a approach Mask R-CNN efficiently detects objects in an image while simultaneously generating a high-quality segmentation mask for each instance.</a:t>
            </a:r>
            <a:endParaRPr>
              <a:solidFill>
                <a:schemeClr val="dk1"/>
              </a:solidFill>
              <a:latin typeface="Oswald"/>
              <a:ea typeface="Oswald"/>
              <a:cs typeface="Oswald"/>
              <a:sym typeface="Oswald"/>
            </a:endParaRPr>
          </a:p>
          <a:p>
            <a:pPr marL="0" lvl="0" indent="0" algn="l" rtl="0">
              <a:spcBef>
                <a:spcPts val="0"/>
              </a:spcBef>
              <a:spcAft>
                <a:spcPts val="1200"/>
              </a:spcAft>
              <a:buNone/>
            </a:pPr>
            <a:endParaRPr>
              <a:latin typeface="Oswald"/>
              <a:ea typeface="Oswald"/>
              <a:cs typeface="Oswald"/>
              <a:sym typeface="Oswald"/>
            </a:endParaRPr>
          </a:p>
        </p:txBody>
      </p:sp>
      <p:sp>
        <p:nvSpPr>
          <p:cNvPr id="104" name="Google Shape;104;p17"/>
          <p:cNvSpPr txBox="1"/>
          <p:nvPr/>
        </p:nvSpPr>
        <p:spPr>
          <a:xfrm>
            <a:off x="430300" y="920500"/>
            <a:ext cx="54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5" name="Google Shape;105;p17"/>
          <p:cNvSpPr txBox="1"/>
          <p:nvPr/>
        </p:nvSpPr>
        <p:spPr>
          <a:xfrm>
            <a:off x="370950" y="1030788"/>
            <a:ext cx="84021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2500">
                <a:solidFill>
                  <a:schemeClr val="dk1"/>
                </a:solidFill>
                <a:highlight>
                  <a:srgbClr val="FFE599"/>
                </a:highlight>
                <a:latin typeface="Oswald"/>
                <a:ea typeface="Oswald"/>
                <a:cs typeface="Oswald"/>
                <a:sym typeface="Oswald"/>
              </a:rPr>
              <a:t>Literature Review</a:t>
            </a:r>
            <a:endParaRPr sz="2500">
              <a:solidFill>
                <a:schemeClr val="dk1"/>
              </a:solidFill>
              <a:highlight>
                <a:srgbClr val="FFE599"/>
              </a:highlight>
              <a:latin typeface="Oswald"/>
              <a:ea typeface="Oswald"/>
              <a:cs typeface="Oswald"/>
              <a:sym typeface="Oswald"/>
            </a:endParaRPr>
          </a:p>
        </p:txBody>
      </p:sp>
      <p:sp>
        <p:nvSpPr>
          <p:cNvPr id="106" name="Google Shape;10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5</a:t>
            </a:fld>
            <a:endParaRPr sz="1400" b="1"/>
          </a:p>
        </p:txBody>
      </p:sp>
      <p:pic>
        <p:nvPicPr>
          <p:cNvPr id="107" name="Google Shape;107;p17"/>
          <p:cNvPicPr preferRelativeResize="0"/>
          <p:nvPr/>
        </p:nvPicPr>
        <p:blipFill>
          <a:blip r:embed="rId3">
            <a:alphaModFix/>
          </a:blip>
          <a:stretch>
            <a:fillRect/>
          </a:stretch>
        </p:blipFill>
        <p:spPr>
          <a:xfrm>
            <a:off x="430300" y="262050"/>
            <a:ext cx="8208876" cy="658450"/>
          </a:xfrm>
          <a:prstGeom prst="rect">
            <a:avLst/>
          </a:prstGeom>
          <a:noFill/>
          <a:ln>
            <a:noFill/>
          </a:ln>
        </p:spPr>
      </p:pic>
      <p:sp>
        <p:nvSpPr>
          <p:cNvPr id="108" name="Google Shape;108;p17"/>
          <p:cNvSpPr txBox="1">
            <a:spLocks noGrp="1"/>
          </p:cNvSpPr>
          <p:nvPr>
            <p:ph type="title"/>
          </p:nvPr>
        </p:nvSpPr>
        <p:spPr>
          <a:xfrm>
            <a:off x="504900" y="262050"/>
            <a:ext cx="832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Background Studies Continues...</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9"/>
          <p:cNvSpPr txBox="1"/>
          <p:nvPr/>
        </p:nvSpPr>
        <p:spPr>
          <a:xfrm>
            <a:off x="1582200" y="1411475"/>
            <a:ext cx="5979600" cy="110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300"/>
              </a:spcBef>
              <a:spcAft>
                <a:spcPts val="0"/>
              </a:spcAft>
              <a:buNone/>
            </a:pPr>
            <a:r>
              <a:rPr lang="en-GB" sz="6000" b="1">
                <a:solidFill>
                  <a:schemeClr val="dk1"/>
                </a:solidFill>
              </a:rPr>
              <a:t>Thank You</a:t>
            </a:r>
            <a:endParaRPr sz="6000" b="1">
              <a:solidFill>
                <a:schemeClr val="dk1"/>
              </a:solidFill>
            </a:endParaRPr>
          </a:p>
        </p:txBody>
      </p:sp>
      <p:sp>
        <p:nvSpPr>
          <p:cNvPr id="495" name="Google Shape;495;p59"/>
          <p:cNvSpPr txBox="1"/>
          <p:nvPr/>
        </p:nvSpPr>
        <p:spPr>
          <a:xfrm>
            <a:off x="3017550" y="2404300"/>
            <a:ext cx="3108900" cy="67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200">
                <a:solidFill>
                  <a:schemeClr val="dk1"/>
                </a:solidFill>
              </a:rPr>
              <a:t>Any Questions?</a:t>
            </a:r>
            <a:endParaRPr sz="3200">
              <a:solidFill>
                <a:schemeClr val="dk1"/>
              </a:solidFill>
            </a:endParaRPr>
          </a:p>
        </p:txBody>
      </p:sp>
      <p:sp>
        <p:nvSpPr>
          <p:cNvPr id="496" name="Google Shape;496;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401850" y="1931025"/>
            <a:ext cx="8340300" cy="223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1"/>
                </a:solidFill>
                <a:latin typeface="Oswald"/>
                <a:ea typeface="Oswald"/>
                <a:cs typeface="Oswald"/>
                <a:sym typeface="Oswald"/>
              </a:rPr>
              <a:t>●In [5] authors proposed a approach SSD (Single Shot MultiBox Detector) for detecting objects in images using a single deep neural network.</a:t>
            </a:r>
            <a:endParaRPr sz="1800">
              <a:solidFill>
                <a:schemeClr val="dk1"/>
              </a:solidFill>
              <a:latin typeface="Oswald"/>
              <a:ea typeface="Oswald"/>
              <a:cs typeface="Oswald"/>
              <a:sym typeface="Oswald"/>
            </a:endParaRPr>
          </a:p>
          <a:p>
            <a:pPr marL="0" lvl="0" indent="0" algn="just" rtl="0">
              <a:lnSpc>
                <a:spcPct val="115000"/>
              </a:lnSpc>
              <a:spcBef>
                <a:spcPts val="700"/>
              </a:spcBef>
              <a:spcAft>
                <a:spcPts val="0"/>
              </a:spcAft>
              <a:buNone/>
            </a:pPr>
            <a:r>
              <a:rPr lang="en-GB" sz="1800">
                <a:solidFill>
                  <a:schemeClr val="dk1"/>
                </a:solidFill>
                <a:latin typeface="Oswald"/>
                <a:ea typeface="Oswald"/>
                <a:cs typeface="Oswald"/>
                <a:sym typeface="Oswald"/>
              </a:rPr>
              <a:t>●In [6] authors proposed a simple and scalable detection algorithm is proposed that improves mean average precision.</a:t>
            </a:r>
            <a:endParaRPr sz="1800">
              <a:solidFill>
                <a:schemeClr val="dk1"/>
              </a:solidFill>
              <a:latin typeface="Oswald"/>
              <a:ea typeface="Oswald"/>
              <a:cs typeface="Oswald"/>
              <a:sym typeface="Oswald"/>
            </a:endParaRPr>
          </a:p>
          <a:p>
            <a:pPr marL="0" lvl="0" indent="0" algn="just" rtl="0">
              <a:lnSpc>
                <a:spcPct val="115000"/>
              </a:lnSpc>
              <a:spcBef>
                <a:spcPts val="700"/>
              </a:spcBef>
              <a:spcAft>
                <a:spcPts val="0"/>
              </a:spcAft>
              <a:buNone/>
            </a:pPr>
            <a:r>
              <a:rPr lang="en-GB" sz="1800">
                <a:solidFill>
                  <a:schemeClr val="dk1"/>
                </a:solidFill>
                <a:latin typeface="Oswald"/>
                <a:ea typeface="Oswald"/>
                <a:cs typeface="Oswald"/>
                <a:sym typeface="Oswald"/>
              </a:rPr>
              <a:t>●In [7] authors proposed a new traffic surveillance system that works without prior, explicit camera calibration, and has the ability to perform surveillance tasks in real time.</a:t>
            </a:r>
            <a:endParaRPr sz="1800">
              <a:solidFill>
                <a:schemeClr val="dk1"/>
              </a:solidFill>
              <a:latin typeface="Oswald"/>
              <a:ea typeface="Oswald"/>
              <a:cs typeface="Oswald"/>
              <a:sym typeface="Oswald"/>
            </a:endParaRPr>
          </a:p>
        </p:txBody>
      </p:sp>
      <p:sp>
        <p:nvSpPr>
          <p:cNvPr id="114" name="Google Shape;11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6</a:t>
            </a:fld>
            <a:endParaRPr sz="1400" b="1"/>
          </a:p>
        </p:txBody>
      </p:sp>
      <p:sp>
        <p:nvSpPr>
          <p:cNvPr id="115" name="Google Shape;115;p18"/>
          <p:cNvSpPr txBox="1"/>
          <p:nvPr/>
        </p:nvSpPr>
        <p:spPr>
          <a:xfrm>
            <a:off x="430300" y="920500"/>
            <a:ext cx="54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6" name="Google Shape;116;p18"/>
          <p:cNvSpPr txBox="1"/>
          <p:nvPr/>
        </p:nvSpPr>
        <p:spPr>
          <a:xfrm>
            <a:off x="370950" y="1030788"/>
            <a:ext cx="84021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2500">
                <a:solidFill>
                  <a:schemeClr val="dk1"/>
                </a:solidFill>
                <a:highlight>
                  <a:srgbClr val="FFE599"/>
                </a:highlight>
                <a:latin typeface="Oswald"/>
                <a:ea typeface="Oswald"/>
                <a:cs typeface="Oswald"/>
                <a:sym typeface="Oswald"/>
              </a:rPr>
              <a:t>Literature Review</a:t>
            </a:r>
            <a:endParaRPr sz="2500">
              <a:solidFill>
                <a:schemeClr val="dk1"/>
              </a:solidFill>
              <a:highlight>
                <a:srgbClr val="FFE599"/>
              </a:highlight>
              <a:latin typeface="Oswald"/>
              <a:ea typeface="Oswald"/>
              <a:cs typeface="Oswald"/>
              <a:sym typeface="Oswald"/>
            </a:endParaRPr>
          </a:p>
        </p:txBody>
      </p:sp>
      <p:pic>
        <p:nvPicPr>
          <p:cNvPr id="117" name="Google Shape;117;p18"/>
          <p:cNvPicPr preferRelativeResize="0"/>
          <p:nvPr/>
        </p:nvPicPr>
        <p:blipFill>
          <a:blip r:embed="rId3">
            <a:alphaModFix/>
          </a:blip>
          <a:stretch>
            <a:fillRect/>
          </a:stretch>
        </p:blipFill>
        <p:spPr>
          <a:xfrm>
            <a:off x="430300" y="262050"/>
            <a:ext cx="8208876" cy="658450"/>
          </a:xfrm>
          <a:prstGeom prst="rect">
            <a:avLst/>
          </a:prstGeom>
          <a:noFill/>
          <a:ln>
            <a:noFill/>
          </a:ln>
        </p:spPr>
      </p:pic>
      <p:sp>
        <p:nvSpPr>
          <p:cNvPr id="118" name="Google Shape;118;p18"/>
          <p:cNvSpPr txBox="1">
            <a:spLocks noGrp="1"/>
          </p:cNvSpPr>
          <p:nvPr>
            <p:ph type="title"/>
          </p:nvPr>
        </p:nvSpPr>
        <p:spPr>
          <a:xfrm>
            <a:off x="504900" y="262050"/>
            <a:ext cx="832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Background Studies Continues...</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416775" y="990875"/>
            <a:ext cx="82359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2500">
                <a:solidFill>
                  <a:schemeClr val="dk1"/>
                </a:solidFill>
                <a:highlight>
                  <a:srgbClr val="FFE599"/>
                </a:highlight>
                <a:latin typeface="Oswald"/>
                <a:ea typeface="Oswald"/>
                <a:cs typeface="Oswald"/>
                <a:sym typeface="Oswald"/>
              </a:rPr>
              <a:t>Deep Learning in Object Detection</a:t>
            </a:r>
            <a:endParaRPr sz="2500">
              <a:solidFill>
                <a:schemeClr val="dk1"/>
              </a:solidFill>
              <a:highlight>
                <a:srgbClr val="FFE599"/>
              </a:highlight>
              <a:latin typeface="Oswald"/>
              <a:ea typeface="Oswald"/>
              <a:cs typeface="Oswald"/>
              <a:sym typeface="Oswald"/>
            </a:endParaRPr>
          </a:p>
        </p:txBody>
      </p:sp>
      <p:sp>
        <p:nvSpPr>
          <p:cNvPr id="124" name="Google Shape;124;p19"/>
          <p:cNvSpPr txBox="1"/>
          <p:nvPr/>
        </p:nvSpPr>
        <p:spPr>
          <a:xfrm>
            <a:off x="454050" y="1716400"/>
            <a:ext cx="8235900" cy="2516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 State of art for object detection</a:t>
            </a:r>
            <a:endParaRPr sz="1800">
              <a:solidFill>
                <a:schemeClr val="dk1"/>
              </a:solidFill>
              <a:latin typeface="Oswald"/>
              <a:ea typeface="Oswald"/>
              <a:cs typeface="Oswald"/>
              <a:sym typeface="Oswald"/>
            </a:endParaRPr>
          </a:p>
          <a:p>
            <a:pPr marL="0" lvl="0" indent="0" algn="just" rtl="0">
              <a:lnSpc>
                <a:spcPct val="115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 Deep learning based object detection methods have 2 parts:</a:t>
            </a:r>
            <a:endParaRPr sz="1800">
              <a:solidFill>
                <a:schemeClr val="dk1"/>
              </a:solidFill>
              <a:latin typeface="Oswald"/>
              <a:ea typeface="Oswald"/>
              <a:cs typeface="Oswald"/>
              <a:sym typeface="Oswald"/>
            </a:endParaRPr>
          </a:p>
          <a:p>
            <a:pPr marL="914400" lvl="0" indent="0" algn="just"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  1. Encoder: taking image as input pass to different layers</a:t>
            </a:r>
            <a:endParaRPr sz="1800">
              <a:solidFill>
                <a:schemeClr val="dk1"/>
              </a:solidFill>
              <a:latin typeface="Oswald"/>
              <a:ea typeface="Oswald"/>
              <a:cs typeface="Oswald"/>
              <a:sym typeface="Oswald"/>
            </a:endParaRPr>
          </a:p>
          <a:p>
            <a:pPr marL="914400" lvl="0" indent="0" algn="just"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  2. Decoder: predicts bounding box and labels</a:t>
            </a:r>
            <a:endParaRPr sz="1800">
              <a:solidFill>
                <a:schemeClr val="dk1"/>
              </a:solidFill>
              <a:latin typeface="Oswald"/>
              <a:ea typeface="Oswald"/>
              <a:cs typeface="Oswald"/>
              <a:sym typeface="Oswald"/>
            </a:endParaRPr>
          </a:p>
          <a:p>
            <a:pPr marL="0" lvl="0" indent="0" algn="just"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●Popular deep learning models are: RCNN, YOLO , SSD</a:t>
            </a:r>
            <a:endParaRPr sz="1800">
              <a:solidFill>
                <a:schemeClr val="dk1"/>
              </a:solidFill>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p:txBody>
      </p:sp>
      <p:sp>
        <p:nvSpPr>
          <p:cNvPr id="125" name="Google Shape;12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7</a:t>
            </a:fld>
            <a:endParaRPr sz="1400" b="1"/>
          </a:p>
        </p:txBody>
      </p:sp>
      <p:pic>
        <p:nvPicPr>
          <p:cNvPr id="126" name="Google Shape;126;p19"/>
          <p:cNvPicPr preferRelativeResize="0"/>
          <p:nvPr/>
        </p:nvPicPr>
        <p:blipFill>
          <a:blip r:embed="rId3">
            <a:alphaModFix/>
          </a:blip>
          <a:stretch>
            <a:fillRect/>
          </a:stretch>
        </p:blipFill>
        <p:spPr>
          <a:xfrm>
            <a:off x="430300" y="262050"/>
            <a:ext cx="8208876" cy="658450"/>
          </a:xfrm>
          <a:prstGeom prst="rect">
            <a:avLst/>
          </a:prstGeom>
          <a:noFill/>
          <a:ln>
            <a:noFill/>
          </a:ln>
        </p:spPr>
      </p:pic>
      <p:sp>
        <p:nvSpPr>
          <p:cNvPr id="127" name="Google Shape;127;p19"/>
          <p:cNvSpPr txBox="1">
            <a:spLocks noGrp="1"/>
          </p:cNvSpPr>
          <p:nvPr>
            <p:ph type="title"/>
          </p:nvPr>
        </p:nvSpPr>
        <p:spPr>
          <a:xfrm>
            <a:off x="504900" y="262050"/>
            <a:ext cx="832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Background Studies Continues...</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p:nvPr/>
        </p:nvSpPr>
        <p:spPr>
          <a:xfrm>
            <a:off x="635600" y="1730800"/>
            <a:ext cx="7977900" cy="2989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chemeClr val="dk1"/>
              </a:buClr>
              <a:buSzPts val="1800"/>
              <a:buFont typeface="Oswald"/>
              <a:buChar char="●"/>
            </a:pPr>
            <a:r>
              <a:rPr lang="en-GB" sz="1800">
                <a:solidFill>
                  <a:srgbClr val="202124"/>
                </a:solidFill>
                <a:highlight>
                  <a:srgbClr val="FFFFFF"/>
                </a:highlight>
                <a:latin typeface="Oswald"/>
                <a:ea typeface="Oswald"/>
                <a:cs typeface="Oswald"/>
                <a:sym typeface="Oswald"/>
              </a:rPr>
              <a:t>program takes an initial set of object detections and develops a unique identification for each of the initial detections.</a:t>
            </a:r>
            <a:endParaRPr sz="1800">
              <a:solidFill>
                <a:srgbClr val="202124"/>
              </a:solidFill>
              <a:highlight>
                <a:srgbClr val="FFFFFF"/>
              </a:highlight>
              <a:latin typeface="Oswald"/>
              <a:ea typeface="Oswald"/>
              <a:cs typeface="Oswald"/>
              <a:sym typeface="Oswald"/>
            </a:endParaRPr>
          </a:p>
          <a:p>
            <a:pPr marL="457200" lvl="0" indent="-342900" algn="l" rtl="0">
              <a:lnSpc>
                <a:spcPct val="115000"/>
              </a:lnSpc>
              <a:spcBef>
                <a:spcPts val="0"/>
              </a:spcBef>
              <a:spcAft>
                <a:spcPts val="0"/>
              </a:spcAft>
              <a:buClr>
                <a:schemeClr val="dk1"/>
              </a:buClr>
              <a:buSzPts val="1800"/>
              <a:buChar char="●"/>
            </a:pPr>
            <a:r>
              <a:rPr lang="en-GB" sz="1800">
                <a:solidFill>
                  <a:schemeClr val="dk1"/>
                </a:solidFill>
                <a:latin typeface="Oswald"/>
                <a:ea typeface="Oswald"/>
                <a:cs typeface="Oswald"/>
                <a:sym typeface="Oswald"/>
              </a:rPr>
              <a:t>Object tracking levels can be classified into two categories:</a:t>
            </a:r>
            <a:endParaRPr sz="180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r>
              <a:rPr lang="en-GB" sz="1800">
                <a:solidFill>
                  <a:schemeClr val="dk1"/>
                </a:solidFill>
                <a:latin typeface="Oswald"/>
                <a:ea typeface="Oswald"/>
                <a:cs typeface="Oswald"/>
                <a:sym typeface="Oswald"/>
              </a:rPr>
              <a:t>         1.  Single Object Tracking and</a:t>
            </a:r>
            <a:endParaRPr sz="1800">
              <a:solidFill>
                <a:schemeClr val="dk1"/>
              </a:solidFill>
              <a:latin typeface="Oswald"/>
              <a:ea typeface="Oswald"/>
              <a:cs typeface="Oswald"/>
              <a:sym typeface="Oswald"/>
            </a:endParaRPr>
          </a:p>
          <a:p>
            <a:pPr marL="0" lvl="0" indent="0" algn="l"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         2. Multiple Object Tracking</a:t>
            </a:r>
            <a:endParaRPr sz="1800">
              <a:solidFill>
                <a:schemeClr val="dk1"/>
              </a:solidFill>
              <a:latin typeface="Oswald"/>
              <a:ea typeface="Oswald"/>
              <a:cs typeface="Oswald"/>
              <a:sym typeface="Oswald"/>
            </a:endParaRPr>
          </a:p>
          <a:p>
            <a:pPr marL="0" lvl="0" indent="0" algn="l" rtl="0">
              <a:lnSpc>
                <a:spcPct val="115000"/>
              </a:lnSpc>
              <a:spcBef>
                <a:spcPts val="1200"/>
              </a:spcBef>
              <a:spcAft>
                <a:spcPts val="0"/>
              </a:spcAft>
              <a:buNone/>
            </a:pPr>
            <a:r>
              <a:rPr lang="en-GB" sz="1800">
                <a:solidFill>
                  <a:schemeClr val="dk1"/>
                </a:solidFill>
                <a:latin typeface="Oswald"/>
                <a:ea typeface="Oswald"/>
                <a:cs typeface="Oswald"/>
                <a:sym typeface="Oswald"/>
              </a:rPr>
              <a:t>  ●   	Popular deep learning models are: GO-TURN , ROLO, DeepSort , Yolo V5, MDNet, </a:t>
            </a:r>
            <a:endParaRPr sz="1800">
              <a:solidFill>
                <a:schemeClr val="dk1"/>
              </a:solidFill>
              <a:latin typeface="Oswald"/>
              <a:ea typeface="Oswald"/>
              <a:cs typeface="Oswald"/>
              <a:sym typeface="Oswald"/>
            </a:endParaRPr>
          </a:p>
          <a:p>
            <a:pPr marL="0" lvl="0" indent="0" algn="l" rtl="0">
              <a:lnSpc>
                <a:spcPct val="115000"/>
              </a:lnSpc>
              <a:spcBef>
                <a:spcPts val="1200"/>
              </a:spcBef>
              <a:spcAft>
                <a:spcPts val="1200"/>
              </a:spcAft>
              <a:buNone/>
            </a:pPr>
            <a:r>
              <a:rPr lang="en-GB" sz="1800">
                <a:solidFill>
                  <a:schemeClr val="dk1"/>
                </a:solidFill>
                <a:latin typeface="Oswald"/>
                <a:ea typeface="Oswald"/>
                <a:cs typeface="Oswald"/>
                <a:sym typeface="Oswald"/>
              </a:rPr>
              <a:t>          KCF Tracker,  Median Flow Tracker </a:t>
            </a:r>
            <a:endParaRPr sz="1800">
              <a:solidFill>
                <a:schemeClr val="dk1"/>
              </a:solidFill>
              <a:latin typeface="Oswald"/>
              <a:ea typeface="Oswald"/>
              <a:cs typeface="Oswald"/>
              <a:sym typeface="Oswald"/>
            </a:endParaRPr>
          </a:p>
        </p:txBody>
      </p:sp>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500" b="1"/>
              <a:t>8</a:t>
            </a:fld>
            <a:endParaRPr sz="1400" b="1"/>
          </a:p>
        </p:txBody>
      </p:sp>
      <p:sp>
        <p:nvSpPr>
          <p:cNvPr id="134" name="Google Shape;134;p20"/>
          <p:cNvSpPr txBox="1"/>
          <p:nvPr/>
        </p:nvSpPr>
        <p:spPr>
          <a:xfrm>
            <a:off x="416775" y="990875"/>
            <a:ext cx="82359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2500">
                <a:solidFill>
                  <a:schemeClr val="dk1"/>
                </a:solidFill>
                <a:highlight>
                  <a:srgbClr val="FFE599"/>
                </a:highlight>
                <a:latin typeface="Oswald"/>
                <a:ea typeface="Oswald"/>
                <a:cs typeface="Oswald"/>
                <a:sym typeface="Oswald"/>
              </a:rPr>
              <a:t>Deep Learning in Object Tracking</a:t>
            </a:r>
            <a:endParaRPr sz="2500">
              <a:solidFill>
                <a:schemeClr val="dk1"/>
              </a:solidFill>
              <a:highlight>
                <a:srgbClr val="FFE599"/>
              </a:highlight>
              <a:latin typeface="Oswald"/>
              <a:ea typeface="Oswald"/>
              <a:cs typeface="Oswald"/>
              <a:sym typeface="Oswald"/>
            </a:endParaRPr>
          </a:p>
        </p:txBody>
      </p:sp>
      <p:pic>
        <p:nvPicPr>
          <p:cNvPr id="135" name="Google Shape;135;p20"/>
          <p:cNvPicPr preferRelativeResize="0"/>
          <p:nvPr/>
        </p:nvPicPr>
        <p:blipFill>
          <a:blip r:embed="rId3">
            <a:alphaModFix/>
          </a:blip>
          <a:stretch>
            <a:fillRect/>
          </a:stretch>
        </p:blipFill>
        <p:spPr>
          <a:xfrm>
            <a:off x="430300" y="262050"/>
            <a:ext cx="8208876" cy="658450"/>
          </a:xfrm>
          <a:prstGeom prst="rect">
            <a:avLst/>
          </a:prstGeom>
          <a:noFill/>
          <a:ln>
            <a:noFill/>
          </a:ln>
        </p:spPr>
      </p:pic>
      <p:sp>
        <p:nvSpPr>
          <p:cNvPr id="136" name="Google Shape;136;p20"/>
          <p:cNvSpPr txBox="1">
            <a:spLocks noGrp="1"/>
          </p:cNvSpPr>
          <p:nvPr>
            <p:ph type="title" idx="4294967295"/>
          </p:nvPr>
        </p:nvSpPr>
        <p:spPr>
          <a:xfrm>
            <a:off x="504900" y="262050"/>
            <a:ext cx="832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Background Studies Continues...</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412150" y="1254075"/>
            <a:ext cx="7236600" cy="3264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GB" sz="1800">
                <a:solidFill>
                  <a:schemeClr val="dk1"/>
                </a:solidFill>
                <a:highlight>
                  <a:srgbClr val="FFFFFF"/>
                </a:highlight>
                <a:latin typeface="Oswald"/>
                <a:ea typeface="Oswald"/>
                <a:cs typeface="Oswald"/>
                <a:sym typeface="Oswald"/>
              </a:rPr>
              <a:t>YOLO employs convolutional neural networks (CNN) to detect objects.</a:t>
            </a:r>
            <a:endParaRPr sz="1800">
              <a:solidFill>
                <a:schemeClr val="dk1"/>
              </a:solidFill>
              <a:highlight>
                <a:srgbClr val="FFFFFF"/>
              </a:highlight>
              <a:latin typeface="Oswald"/>
              <a:ea typeface="Oswald"/>
              <a:cs typeface="Oswald"/>
              <a:sym typeface="Oswald"/>
            </a:endParaRPr>
          </a:p>
          <a:p>
            <a:pPr marL="0" lvl="0" indent="0" algn="just" rtl="0">
              <a:lnSpc>
                <a:spcPct val="11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YOLO algorithm works using the following three techniques:</a:t>
            </a:r>
            <a:endParaRPr sz="1800">
              <a:solidFill>
                <a:schemeClr val="dk1"/>
              </a:solidFill>
              <a:latin typeface="Oswald"/>
              <a:ea typeface="Oswald"/>
              <a:cs typeface="Oswald"/>
              <a:sym typeface="Oswald"/>
            </a:endParaRPr>
          </a:p>
          <a:p>
            <a:pPr marL="0" lvl="0" indent="0" algn="just" rtl="0">
              <a:lnSpc>
                <a:spcPct val="205000"/>
              </a:lnSpc>
              <a:spcBef>
                <a:spcPts val="120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Residual blocks- grid cell will detect objects that appear within them</a:t>
            </a:r>
            <a:endParaRPr sz="1800">
              <a:solidFill>
                <a:schemeClr val="dk1"/>
              </a:solidFill>
              <a:highlight>
                <a:srgbClr val="FFFFFF"/>
              </a:highlight>
              <a:latin typeface="Oswald"/>
              <a:ea typeface="Oswald"/>
              <a:cs typeface="Oswald"/>
              <a:sym typeface="Oswald"/>
            </a:endParaRPr>
          </a:p>
          <a:p>
            <a:pPr marL="0" lvl="0" indent="0" algn="just" rtl="0">
              <a:lnSpc>
                <a:spcPct val="205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Bounding box regression-to predict the height, width, center, and class of objects.</a:t>
            </a:r>
            <a:endParaRPr sz="1800">
              <a:solidFill>
                <a:schemeClr val="dk1"/>
              </a:solidFill>
              <a:highlight>
                <a:srgbClr val="FFFFFF"/>
              </a:highlight>
              <a:latin typeface="Oswald"/>
              <a:ea typeface="Oswald"/>
              <a:cs typeface="Oswald"/>
              <a:sym typeface="Oswald"/>
            </a:endParaRPr>
          </a:p>
          <a:p>
            <a:pPr marL="0" lvl="0" indent="0" algn="just" rtl="0">
              <a:lnSpc>
                <a:spcPct val="205000"/>
              </a:lnSpc>
              <a:spcBef>
                <a:spcPts val="0"/>
              </a:spcBef>
              <a:spcAft>
                <a:spcPts val="0"/>
              </a:spcAft>
              <a:buClr>
                <a:schemeClr val="dk1"/>
              </a:buClr>
              <a:buSzPts val="1100"/>
              <a:buFont typeface="Arial"/>
              <a:buNone/>
            </a:pPr>
            <a:r>
              <a:rPr lang="en-GB" sz="1800">
                <a:solidFill>
                  <a:schemeClr val="dk1"/>
                </a:solidFill>
                <a:latin typeface="Oswald"/>
                <a:ea typeface="Oswald"/>
                <a:cs typeface="Oswald"/>
                <a:sym typeface="Oswald"/>
              </a:rPr>
              <a:t>●</a:t>
            </a:r>
            <a:r>
              <a:rPr lang="en-GB" sz="1800">
                <a:solidFill>
                  <a:schemeClr val="dk1"/>
                </a:solidFill>
                <a:highlight>
                  <a:srgbClr val="FFFFFF"/>
                </a:highlight>
                <a:latin typeface="Oswald"/>
                <a:ea typeface="Oswald"/>
                <a:cs typeface="Oswald"/>
                <a:sym typeface="Oswald"/>
              </a:rPr>
              <a:t>Intersection Over Union (IOU)-  eliminates unnecessary bounding boxes</a:t>
            </a:r>
            <a:endParaRPr sz="1800">
              <a:solidFill>
                <a:schemeClr val="dk1"/>
              </a:solidFill>
              <a:highlight>
                <a:srgbClr val="FFFFFF"/>
              </a:highlight>
              <a:latin typeface="Oswald"/>
              <a:ea typeface="Oswald"/>
              <a:cs typeface="Oswald"/>
              <a:sym typeface="Oswald"/>
            </a:endParaRPr>
          </a:p>
          <a:p>
            <a:pPr marL="0" lvl="0" indent="0" algn="just" rtl="0">
              <a:lnSpc>
                <a:spcPct val="205000"/>
              </a:lnSpc>
              <a:spcBef>
                <a:spcPts val="1200"/>
              </a:spcBef>
              <a:spcAft>
                <a:spcPts val="0"/>
              </a:spcAft>
              <a:buClr>
                <a:schemeClr val="dk1"/>
              </a:buClr>
              <a:buSzPts val="1100"/>
              <a:buFont typeface="Arial"/>
              <a:buNone/>
            </a:pPr>
            <a:r>
              <a:rPr lang="en-GB" sz="1800">
                <a:solidFill>
                  <a:schemeClr val="dk1"/>
                </a:solidFill>
                <a:highlight>
                  <a:srgbClr val="FFFFFF"/>
                </a:highlight>
                <a:latin typeface="Oswald"/>
                <a:ea typeface="Oswald"/>
                <a:cs typeface="Oswald"/>
                <a:sym typeface="Oswald"/>
              </a:rPr>
              <a:t> Different version: YOLO, YOLO v2, YOLO v3,  YOLO v4, YOLO v5</a:t>
            </a:r>
            <a:endParaRPr sz="1800">
              <a:solidFill>
                <a:schemeClr val="dk1"/>
              </a:solidFill>
              <a:highlight>
                <a:srgbClr val="FFFFFF"/>
              </a:highlight>
              <a:latin typeface="Oswald"/>
              <a:ea typeface="Oswald"/>
              <a:cs typeface="Oswald"/>
              <a:sym typeface="Oswald"/>
            </a:endParaRPr>
          </a:p>
        </p:txBody>
      </p:sp>
      <p:sp>
        <p:nvSpPr>
          <p:cNvPr id="142" name="Google Shape;1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400" b="1"/>
              <a:t>9</a:t>
            </a:fld>
            <a:endParaRPr sz="1400" b="1"/>
          </a:p>
        </p:txBody>
      </p:sp>
      <p:pic>
        <p:nvPicPr>
          <p:cNvPr id="143" name="Google Shape;143;p21"/>
          <p:cNvPicPr preferRelativeResize="0"/>
          <p:nvPr/>
        </p:nvPicPr>
        <p:blipFill>
          <a:blip r:embed="rId3">
            <a:alphaModFix/>
          </a:blip>
          <a:stretch>
            <a:fillRect/>
          </a:stretch>
        </p:blipFill>
        <p:spPr>
          <a:xfrm>
            <a:off x="314325" y="262050"/>
            <a:ext cx="8401050" cy="833323"/>
          </a:xfrm>
          <a:prstGeom prst="rect">
            <a:avLst/>
          </a:prstGeom>
          <a:noFill/>
          <a:ln>
            <a:noFill/>
          </a:ln>
        </p:spPr>
      </p:pic>
      <p:sp>
        <p:nvSpPr>
          <p:cNvPr id="144" name="Google Shape;144;p21"/>
          <p:cNvSpPr txBox="1">
            <a:spLocks noGrp="1"/>
          </p:cNvSpPr>
          <p:nvPr>
            <p:ph type="title"/>
          </p:nvPr>
        </p:nvSpPr>
        <p:spPr>
          <a:xfrm>
            <a:off x="240250" y="33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latin typeface="Oswald"/>
                <a:ea typeface="Oswald"/>
                <a:cs typeface="Oswald"/>
                <a:sym typeface="Oswald"/>
              </a:rPr>
              <a:t> Deep Learning Models in Vehicle Detection (YOLO)</a:t>
            </a:r>
            <a:endParaRPr sz="3500">
              <a:latin typeface="Oswald"/>
              <a:ea typeface="Oswald"/>
              <a:cs typeface="Oswald"/>
              <a:sym typeface="Oswa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1603</Words>
  <Application>Microsoft Office PowerPoint</Application>
  <PresentationFormat>On-screen Show (16:9)</PresentationFormat>
  <Paragraphs>307</Paragraphs>
  <Slides>50</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Oswald</vt:lpstr>
      <vt:lpstr>Arial</vt:lpstr>
      <vt:lpstr>Simple Light</vt:lpstr>
      <vt:lpstr>PowerPoint Presentation</vt:lpstr>
      <vt:lpstr>Introduction:</vt:lpstr>
      <vt:lpstr>PowerPoint Presentation</vt:lpstr>
      <vt:lpstr>PowerPoint Presentation</vt:lpstr>
      <vt:lpstr>                Background Studies Continues...</vt:lpstr>
      <vt:lpstr>                Background Studies Continues...</vt:lpstr>
      <vt:lpstr>                Background Studies Continues...</vt:lpstr>
      <vt:lpstr>                Background Studies Continues...</vt:lpstr>
      <vt:lpstr> Deep Learning Models in Vehicle Detection (YOLO)</vt:lpstr>
      <vt:lpstr> Deep Learning Models in Vehicle Detection (MASK R-CNN)</vt:lpstr>
      <vt:lpstr> Deep Learning Models in Vehicle Detection (SSD)</vt:lpstr>
      <vt:lpstr> Deep Learning Models in Vehicle Tracking (DEEPSORT)</vt:lpstr>
      <vt:lpstr> Deep Learning Models in Vehicle Tracking (GOTURN)</vt:lpstr>
      <vt:lpstr>PowerPoint Presentation</vt:lpstr>
      <vt:lpstr>PowerPoint Presentation</vt:lpstr>
      <vt:lpstr>PowerPoint Presentation</vt:lpstr>
      <vt:lpstr>PowerPoint Presentation</vt:lpstr>
      <vt:lpstr>PowerPoint Presentation</vt:lpstr>
      <vt:lpstr>How We Created Our Customized Dataset  ?</vt:lpstr>
      <vt:lpstr>PowerPoint Presentation</vt:lpstr>
      <vt:lpstr>PowerPoint Presentation</vt:lpstr>
      <vt:lpstr>PowerPoint Presentation</vt:lpstr>
      <vt:lpstr>PowerPoint Presentation</vt:lpstr>
      <vt:lpstr>PowerPoint Presentation</vt:lpstr>
      <vt:lpstr>Vehicle Detection</vt:lpstr>
      <vt:lpstr>PowerPoint Presentation</vt:lpstr>
      <vt:lpstr>PowerPoint Presentation</vt:lpstr>
      <vt:lpstr>Model Training using Trained Data</vt:lpstr>
      <vt:lpstr>Model Training using Trained Data</vt:lpstr>
      <vt:lpstr>Model Training using Trained Data</vt:lpstr>
      <vt:lpstr>PowerPoint Presentation</vt:lpstr>
      <vt:lpstr>Model Training using Trained Data</vt:lpstr>
      <vt:lpstr>Model Training using Trained Data</vt:lpstr>
      <vt:lpstr>Model Training using Trained Data</vt:lpstr>
      <vt:lpstr>PowerPoint Presentation</vt:lpstr>
      <vt:lpstr>PowerPoint Presentation</vt:lpstr>
      <vt:lpstr>PowerPoint Presentation</vt:lpstr>
      <vt:lpstr>PowerPoint Presentation</vt:lpstr>
      <vt:lpstr>Result  Analysis</vt:lpstr>
      <vt:lpstr>Performance of YOLO v5</vt:lpstr>
      <vt:lpstr>Comparison of Deep Learning Models</vt:lpstr>
      <vt:lpstr>Performance of Deep Learning Models for Detection</vt:lpstr>
      <vt:lpstr>Performance of YOLO v5 for Tracking:</vt:lpstr>
      <vt:lpstr>Performance of DeepSORT for Tracking:</vt:lpstr>
      <vt:lpstr>Performance of GOTURN for Tracking:</vt:lpstr>
      <vt:lpstr>PowerPoint Presentation</vt:lpstr>
      <vt:lpstr>Conclusion</vt:lpstr>
      <vt:lpstr>        References</vt:lpstr>
      <vt:lpstr>References (Continued)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HP</cp:lastModifiedBy>
  <cp:revision>10</cp:revision>
  <dcterms:modified xsi:type="dcterms:W3CDTF">2022-01-03T08:15:48Z</dcterms:modified>
</cp:coreProperties>
</file>